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7"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9B9CBC4-7E9A-4E91-B70F-1EBA91C3E305}" v="11" dt="2020-02-06T16:24:26.03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83" autoAdjust="0"/>
    <p:restoredTop sz="94660"/>
  </p:normalViewPr>
  <p:slideViewPr>
    <p:cSldViewPr snapToGrid="0">
      <p:cViewPr varScale="1">
        <p:scale>
          <a:sx n="78" d="100"/>
          <a:sy n="78" d="100"/>
        </p:scale>
        <p:origin x="80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presProps" Target="presProps.xml"/><Relationship Id="rId12" Type="http://schemas.microsoft.com/office/2015/10/relationships/revisionInfo" Target="revisionInfo.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microsoft.com/office/2016/11/relationships/changesInfo" Target="changesInfos/changesInfo1.xml"/><Relationship Id="rId5" Type="http://schemas.openxmlformats.org/officeDocument/2006/relationships/slide" Target="slides/slide1.xml"/><Relationship Id="rId1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cGregor, Rob" userId="ceac64b6-e877-4963-919d-a7a62f9fe231" providerId="ADAL" clId="{A9B9CBC4-7E9A-4E91-B70F-1EBA91C3E305}"/>
    <pc:docChg chg="undo custSel modSld">
      <pc:chgData name="MacGregor, Rob" userId="ceac64b6-e877-4963-919d-a7a62f9fe231" providerId="ADAL" clId="{A9B9CBC4-7E9A-4E91-B70F-1EBA91C3E305}" dt="2020-02-06T16:24:26.032" v="102" actId="555"/>
      <pc:docMkLst>
        <pc:docMk/>
      </pc:docMkLst>
      <pc:sldChg chg="addSp delSp modSp mod">
        <pc:chgData name="MacGregor, Rob" userId="ceac64b6-e877-4963-919d-a7a62f9fe231" providerId="ADAL" clId="{A9B9CBC4-7E9A-4E91-B70F-1EBA91C3E305}" dt="2020-02-06T16:24:26.032" v="102" actId="555"/>
        <pc:sldMkLst>
          <pc:docMk/>
          <pc:sldMk cId="4035511626" sldId="256"/>
        </pc:sldMkLst>
        <pc:spChg chg="mod">
          <ac:chgData name="MacGregor, Rob" userId="ceac64b6-e877-4963-919d-a7a62f9fe231" providerId="ADAL" clId="{A9B9CBC4-7E9A-4E91-B70F-1EBA91C3E305}" dt="2020-02-06T16:23:56.652" v="100" actId="14100"/>
          <ac:spMkLst>
            <pc:docMk/>
            <pc:sldMk cId="4035511626" sldId="256"/>
            <ac:spMk id="23" creationId="{C0AC1E22-3E9F-42E7-A9F9-504BDB07C397}"/>
          </ac:spMkLst>
        </pc:spChg>
        <pc:spChg chg="mod">
          <ac:chgData name="MacGregor, Rob" userId="ceac64b6-e877-4963-919d-a7a62f9fe231" providerId="ADAL" clId="{A9B9CBC4-7E9A-4E91-B70F-1EBA91C3E305}" dt="2020-02-06T16:21:27.982" v="86" actId="1035"/>
          <ac:spMkLst>
            <pc:docMk/>
            <pc:sldMk cId="4035511626" sldId="256"/>
            <ac:spMk id="29" creationId="{1A606169-707E-6F4F-92EC-A3F3BB0E06FD}"/>
          </ac:spMkLst>
        </pc:spChg>
        <pc:spChg chg="mod">
          <ac:chgData name="MacGregor, Rob" userId="ceac64b6-e877-4963-919d-a7a62f9fe231" providerId="ADAL" clId="{A9B9CBC4-7E9A-4E91-B70F-1EBA91C3E305}" dt="2020-02-06T16:22:36.765" v="96" actId="20577"/>
          <ac:spMkLst>
            <pc:docMk/>
            <pc:sldMk cId="4035511626" sldId="256"/>
            <ac:spMk id="31" creationId="{7234B0E3-E7C0-3E47-AD9E-8B2D35253514}"/>
          </ac:spMkLst>
        </pc:spChg>
        <pc:spChg chg="mod">
          <ac:chgData name="MacGregor, Rob" userId="ceac64b6-e877-4963-919d-a7a62f9fe231" providerId="ADAL" clId="{A9B9CBC4-7E9A-4E91-B70F-1EBA91C3E305}" dt="2020-02-06T16:21:27.982" v="86" actId="1035"/>
          <ac:spMkLst>
            <pc:docMk/>
            <pc:sldMk cId="4035511626" sldId="256"/>
            <ac:spMk id="47" creationId="{96939FED-54D9-4AAD-91A3-67C034D61F62}"/>
          </ac:spMkLst>
        </pc:spChg>
        <pc:spChg chg="mod">
          <ac:chgData name="MacGregor, Rob" userId="ceac64b6-e877-4963-919d-a7a62f9fe231" providerId="ADAL" clId="{A9B9CBC4-7E9A-4E91-B70F-1EBA91C3E305}" dt="2020-02-06T16:21:58.023" v="90" actId="20577"/>
          <ac:spMkLst>
            <pc:docMk/>
            <pc:sldMk cId="4035511626" sldId="256"/>
            <ac:spMk id="50" creationId="{E6BC7B17-9B67-45B0-86B4-C80D14F51918}"/>
          </ac:spMkLst>
        </pc:spChg>
        <pc:spChg chg="mod">
          <ac:chgData name="MacGregor, Rob" userId="ceac64b6-e877-4963-919d-a7a62f9fe231" providerId="ADAL" clId="{A9B9CBC4-7E9A-4E91-B70F-1EBA91C3E305}" dt="2020-02-06T16:18:22.333" v="46" actId="20577"/>
          <ac:spMkLst>
            <pc:docMk/>
            <pc:sldMk cId="4035511626" sldId="256"/>
            <ac:spMk id="63" creationId="{3A8B7E5E-E27C-47B7-BE82-FC23DEE20C9B}"/>
          </ac:spMkLst>
        </pc:spChg>
        <pc:spChg chg="mod">
          <ac:chgData name="MacGregor, Rob" userId="ceac64b6-e877-4963-919d-a7a62f9fe231" providerId="ADAL" clId="{A9B9CBC4-7E9A-4E91-B70F-1EBA91C3E305}" dt="2020-02-06T16:17:28.994" v="10" actId="12788"/>
          <ac:spMkLst>
            <pc:docMk/>
            <pc:sldMk cId="4035511626" sldId="256"/>
            <ac:spMk id="66" creationId="{1A6D272C-4832-444F-AE55-C7DF474D4B6A}"/>
          </ac:spMkLst>
        </pc:spChg>
        <pc:picChg chg="add mod">
          <ac:chgData name="MacGregor, Rob" userId="ceac64b6-e877-4963-919d-a7a62f9fe231" providerId="ADAL" clId="{A9B9CBC4-7E9A-4E91-B70F-1EBA91C3E305}" dt="2020-02-06T16:24:26.032" v="102" actId="555"/>
          <ac:picMkLst>
            <pc:docMk/>
            <pc:sldMk cId="4035511626" sldId="256"/>
            <ac:picMk id="2" creationId="{304D1D4D-22FA-475B-B3AD-8854821864BB}"/>
          </ac:picMkLst>
        </pc:picChg>
        <pc:picChg chg="mod">
          <ac:chgData name="MacGregor, Rob" userId="ceac64b6-e877-4963-919d-a7a62f9fe231" providerId="ADAL" clId="{A9B9CBC4-7E9A-4E91-B70F-1EBA91C3E305}" dt="2020-02-06T16:24:26.032" v="102" actId="555"/>
          <ac:picMkLst>
            <pc:docMk/>
            <pc:sldMk cId="4035511626" sldId="256"/>
            <ac:picMk id="3" creationId="{CBD88540-FB06-C641-8960-C4D1938444E7}"/>
          </ac:picMkLst>
        </pc:picChg>
        <pc:picChg chg="mod">
          <ac:chgData name="MacGregor, Rob" userId="ceac64b6-e877-4963-919d-a7a62f9fe231" providerId="ADAL" clId="{A9B9CBC4-7E9A-4E91-B70F-1EBA91C3E305}" dt="2020-02-06T16:17:36.961" v="15" actId="1037"/>
          <ac:picMkLst>
            <pc:docMk/>
            <pc:sldMk cId="4035511626" sldId="256"/>
            <ac:picMk id="7" creationId="{759C8D24-B5CC-A34D-B423-10BE3DE46E54}"/>
          </ac:picMkLst>
        </pc:picChg>
        <pc:picChg chg="mod">
          <ac:chgData name="MacGregor, Rob" userId="ceac64b6-e877-4963-919d-a7a62f9fe231" providerId="ADAL" clId="{A9B9CBC4-7E9A-4E91-B70F-1EBA91C3E305}" dt="2020-02-06T16:17:58.600" v="30" actId="554"/>
          <ac:picMkLst>
            <pc:docMk/>
            <pc:sldMk cId="4035511626" sldId="256"/>
            <ac:picMk id="13" creationId="{D63ACEA7-8492-F94B-A867-CD4B7EB30F57}"/>
          </ac:picMkLst>
        </pc:picChg>
        <pc:picChg chg="del">
          <ac:chgData name="MacGregor, Rob" userId="ceac64b6-e877-4963-919d-a7a62f9fe231" providerId="ADAL" clId="{A9B9CBC4-7E9A-4E91-B70F-1EBA91C3E305}" dt="2020-02-06T16:17:46.455" v="27" actId="478"/>
          <ac:picMkLst>
            <pc:docMk/>
            <pc:sldMk cId="4035511626" sldId="256"/>
            <ac:picMk id="58" creationId="{B6521636-587C-487C-84B4-E85F322294F7}"/>
          </ac:picMkLst>
        </pc:picChg>
      </pc:sldChg>
      <pc:sldChg chg="delSp modSp mod">
        <pc:chgData name="MacGregor, Rob" userId="ceac64b6-e877-4963-919d-a7a62f9fe231" providerId="ADAL" clId="{A9B9CBC4-7E9A-4E91-B70F-1EBA91C3E305}" dt="2020-02-06T16:15:00.499" v="4" actId="113"/>
        <pc:sldMkLst>
          <pc:docMk/>
          <pc:sldMk cId="3028328420" sldId="257"/>
        </pc:sldMkLst>
        <pc:spChg chg="del">
          <ac:chgData name="MacGregor, Rob" userId="ceac64b6-e877-4963-919d-a7a62f9fe231" providerId="ADAL" clId="{A9B9CBC4-7E9A-4E91-B70F-1EBA91C3E305}" dt="2020-02-06T16:14:42.715" v="2" actId="478"/>
          <ac:spMkLst>
            <pc:docMk/>
            <pc:sldMk cId="3028328420" sldId="257"/>
            <ac:spMk id="31" creationId="{10F9A2D0-C8D0-403E-843E-E1E503369773}"/>
          </ac:spMkLst>
        </pc:spChg>
        <pc:graphicFrameChg chg="modGraphic">
          <ac:chgData name="MacGregor, Rob" userId="ceac64b6-e877-4963-919d-a7a62f9fe231" providerId="ADAL" clId="{A9B9CBC4-7E9A-4E91-B70F-1EBA91C3E305}" dt="2020-02-06T16:15:00.499" v="4" actId="113"/>
          <ac:graphicFrameMkLst>
            <pc:docMk/>
            <pc:sldMk cId="3028328420" sldId="257"/>
            <ac:graphicFrameMk id="7" creationId="{71EB200A-D29A-4534-BA21-A5B0BB25FFD0}"/>
          </ac:graphicFrameMkLst>
        </pc:graphicFrameChg>
      </pc:sldChg>
    </pc:docChg>
  </pc:docChgLst>
</pc:chgInfo>
</file>

<file path=ppt/media/image1.png>
</file>

<file path=ppt/media/image2.png>
</file>

<file path=ppt/media/image3.png>
</file>

<file path=ppt/media/image4.jpeg>
</file>

<file path=ppt/media/image5.jpg>
</file>

<file path=ppt/media/image6.JPG>
</file>

<file path=ppt/media/image7.jp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98865B-6EDD-487C-B63E-C68E3A7371B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BD14842-64AC-42C3-9B94-9815E709954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D10FA07-A9D1-4A51-AEB2-BAF3EE2B13ED}"/>
              </a:ext>
            </a:extLst>
          </p:cNvPr>
          <p:cNvSpPr>
            <a:spLocks noGrp="1"/>
          </p:cNvSpPr>
          <p:nvPr>
            <p:ph type="dt" sz="half" idx="10"/>
          </p:nvPr>
        </p:nvSpPr>
        <p:spPr/>
        <p:txBody>
          <a:bodyPr/>
          <a:lstStyle/>
          <a:p>
            <a:fld id="{C79D2AF4-2273-4622-9F3D-A561AA00512C}" type="datetimeFigureOut">
              <a:rPr lang="en-US" smtClean="0"/>
              <a:t>2/6/2020</a:t>
            </a:fld>
            <a:endParaRPr lang="en-US"/>
          </a:p>
        </p:txBody>
      </p:sp>
      <p:sp>
        <p:nvSpPr>
          <p:cNvPr id="5" name="Footer Placeholder 4">
            <a:extLst>
              <a:ext uri="{FF2B5EF4-FFF2-40B4-BE49-F238E27FC236}">
                <a16:creationId xmlns:a16="http://schemas.microsoft.com/office/drawing/2014/main" id="{1380E7E4-D7D5-4409-A3E3-F64705A3A91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36EED9-8E49-492F-B861-026C83C5D0B9}"/>
              </a:ext>
            </a:extLst>
          </p:cNvPr>
          <p:cNvSpPr>
            <a:spLocks noGrp="1"/>
          </p:cNvSpPr>
          <p:nvPr>
            <p:ph type="sldNum" sz="quarter" idx="12"/>
          </p:nvPr>
        </p:nvSpPr>
        <p:spPr/>
        <p:txBody>
          <a:bodyPr/>
          <a:lstStyle/>
          <a:p>
            <a:fld id="{DDCD87BE-D67E-412D-925B-FCDF36DB19E0}" type="slidenum">
              <a:rPr lang="en-US" smtClean="0"/>
              <a:t>‹#›</a:t>
            </a:fld>
            <a:endParaRPr lang="en-US"/>
          </a:p>
        </p:txBody>
      </p:sp>
    </p:spTree>
    <p:extLst>
      <p:ext uri="{BB962C8B-B14F-4D97-AF65-F5344CB8AC3E}">
        <p14:creationId xmlns:p14="http://schemas.microsoft.com/office/powerpoint/2010/main" val="38691114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32DE4-65FB-418C-85D0-43FDB7A8207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6659F2B-01AC-49CD-B71B-DBC5D678F8B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6C7E13-E4D2-4208-9A1E-C0D923E0DFCE}"/>
              </a:ext>
            </a:extLst>
          </p:cNvPr>
          <p:cNvSpPr>
            <a:spLocks noGrp="1"/>
          </p:cNvSpPr>
          <p:nvPr>
            <p:ph type="dt" sz="half" idx="10"/>
          </p:nvPr>
        </p:nvSpPr>
        <p:spPr/>
        <p:txBody>
          <a:bodyPr/>
          <a:lstStyle/>
          <a:p>
            <a:fld id="{C79D2AF4-2273-4622-9F3D-A561AA00512C}" type="datetimeFigureOut">
              <a:rPr lang="en-US" smtClean="0"/>
              <a:t>2/6/2020</a:t>
            </a:fld>
            <a:endParaRPr lang="en-US"/>
          </a:p>
        </p:txBody>
      </p:sp>
      <p:sp>
        <p:nvSpPr>
          <p:cNvPr id="5" name="Footer Placeholder 4">
            <a:extLst>
              <a:ext uri="{FF2B5EF4-FFF2-40B4-BE49-F238E27FC236}">
                <a16:creationId xmlns:a16="http://schemas.microsoft.com/office/drawing/2014/main" id="{A340C080-8134-4119-8FD5-95BD20ED114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889C23-37A7-4C63-8453-79B2DC96347C}"/>
              </a:ext>
            </a:extLst>
          </p:cNvPr>
          <p:cNvSpPr>
            <a:spLocks noGrp="1"/>
          </p:cNvSpPr>
          <p:nvPr>
            <p:ph type="sldNum" sz="quarter" idx="12"/>
          </p:nvPr>
        </p:nvSpPr>
        <p:spPr/>
        <p:txBody>
          <a:bodyPr/>
          <a:lstStyle/>
          <a:p>
            <a:fld id="{DDCD87BE-D67E-412D-925B-FCDF36DB19E0}" type="slidenum">
              <a:rPr lang="en-US" smtClean="0"/>
              <a:t>‹#›</a:t>
            </a:fld>
            <a:endParaRPr lang="en-US"/>
          </a:p>
        </p:txBody>
      </p:sp>
    </p:spTree>
    <p:extLst>
      <p:ext uri="{BB962C8B-B14F-4D97-AF65-F5344CB8AC3E}">
        <p14:creationId xmlns:p14="http://schemas.microsoft.com/office/powerpoint/2010/main" val="21470561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EC08CDA-51D1-42CF-8309-FF4F0BFEB6C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7490D64-1810-42FA-BF5C-F6F958E477D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85C1D5-4E69-4B10-B2B5-72DC44818D9E}"/>
              </a:ext>
            </a:extLst>
          </p:cNvPr>
          <p:cNvSpPr>
            <a:spLocks noGrp="1"/>
          </p:cNvSpPr>
          <p:nvPr>
            <p:ph type="dt" sz="half" idx="10"/>
          </p:nvPr>
        </p:nvSpPr>
        <p:spPr/>
        <p:txBody>
          <a:bodyPr/>
          <a:lstStyle/>
          <a:p>
            <a:fld id="{C79D2AF4-2273-4622-9F3D-A561AA00512C}" type="datetimeFigureOut">
              <a:rPr lang="en-US" smtClean="0"/>
              <a:t>2/6/2020</a:t>
            </a:fld>
            <a:endParaRPr lang="en-US"/>
          </a:p>
        </p:txBody>
      </p:sp>
      <p:sp>
        <p:nvSpPr>
          <p:cNvPr id="5" name="Footer Placeholder 4">
            <a:extLst>
              <a:ext uri="{FF2B5EF4-FFF2-40B4-BE49-F238E27FC236}">
                <a16:creationId xmlns:a16="http://schemas.microsoft.com/office/drawing/2014/main" id="{1CC8EDCF-B687-4BDA-B8A1-E6464195A0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2B1E31B-1A5A-4E79-86F5-F0E7B529BE0A}"/>
              </a:ext>
            </a:extLst>
          </p:cNvPr>
          <p:cNvSpPr>
            <a:spLocks noGrp="1"/>
          </p:cNvSpPr>
          <p:nvPr>
            <p:ph type="sldNum" sz="quarter" idx="12"/>
          </p:nvPr>
        </p:nvSpPr>
        <p:spPr/>
        <p:txBody>
          <a:bodyPr/>
          <a:lstStyle/>
          <a:p>
            <a:fld id="{DDCD87BE-D67E-412D-925B-FCDF36DB19E0}" type="slidenum">
              <a:rPr lang="en-US" smtClean="0"/>
              <a:t>‹#›</a:t>
            </a:fld>
            <a:endParaRPr lang="en-US"/>
          </a:p>
        </p:txBody>
      </p:sp>
    </p:spTree>
    <p:extLst>
      <p:ext uri="{BB962C8B-B14F-4D97-AF65-F5344CB8AC3E}">
        <p14:creationId xmlns:p14="http://schemas.microsoft.com/office/powerpoint/2010/main" val="19026038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212DB4-D78D-4377-8285-032E74E18CE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EED203B-1EC5-4D60-945D-DB7ECDB94A4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EC4066C-F6E9-43B7-93C6-4AF624CBF399}"/>
              </a:ext>
            </a:extLst>
          </p:cNvPr>
          <p:cNvSpPr>
            <a:spLocks noGrp="1"/>
          </p:cNvSpPr>
          <p:nvPr>
            <p:ph type="dt" sz="half" idx="10"/>
          </p:nvPr>
        </p:nvSpPr>
        <p:spPr/>
        <p:txBody>
          <a:bodyPr/>
          <a:lstStyle/>
          <a:p>
            <a:fld id="{C79D2AF4-2273-4622-9F3D-A561AA00512C}" type="datetimeFigureOut">
              <a:rPr lang="en-US" smtClean="0"/>
              <a:t>2/6/2020</a:t>
            </a:fld>
            <a:endParaRPr lang="en-US"/>
          </a:p>
        </p:txBody>
      </p:sp>
      <p:sp>
        <p:nvSpPr>
          <p:cNvPr id="5" name="Footer Placeholder 4">
            <a:extLst>
              <a:ext uri="{FF2B5EF4-FFF2-40B4-BE49-F238E27FC236}">
                <a16:creationId xmlns:a16="http://schemas.microsoft.com/office/drawing/2014/main" id="{8566958A-9832-4758-925C-BE058B3529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DABB39-2262-421F-9041-3338B00673BA}"/>
              </a:ext>
            </a:extLst>
          </p:cNvPr>
          <p:cNvSpPr>
            <a:spLocks noGrp="1"/>
          </p:cNvSpPr>
          <p:nvPr>
            <p:ph type="sldNum" sz="quarter" idx="12"/>
          </p:nvPr>
        </p:nvSpPr>
        <p:spPr/>
        <p:txBody>
          <a:bodyPr/>
          <a:lstStyle/>
          <a:p>
            <a:fld id="{DDCD87BE-D67E-412D-925B-FCDF36DB19E0}" type="slidenum">
              <a:rPr lang="en-US" smtClean="0"/>
              <a:t>‹#›</a:t>
            </a:fld>
            <a:endParaRPr lang="en-US"/>
          </a:p>
        </p:txBody>
      </p:sp>
    </p:spTree>
    <p:extLst>
      <p:ext uri="{BB962C8B-B14F-4D97-AF65-F5344CB8AC3E}">
        <p14:creationId xmlns:p14="http://schemas.microsoft.com/office/powerpoint/2010/main" val="40023815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2132A-7D62-47A0-A62D-E28FE501806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1E0BC21-6E21-495F-9900-1A61528B686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F9FD159-B6E3-466F-96F3-C5CEB22E1DD6}"/>
              </a:ext>
            </a:extLst>
          </p:cNvPr>
          <p:cNvSpPr>
            <a:spLocks noGrp="1"/>
          </p:cNvSpPr>
          <p:nvPr>
            <p:ph type="dt" sz="half" idx="10"/>
          </p:nvPr>
        </p:nvSpPr>
        <p:spPr/>
        <p:txBody>
          <a:bodyPr/>
          <a:lstStyle/>
          <a:p>
            <a:fld id="{C79D2AF4-2273-4622-9F3D-A561AA00512C}" type="datetimeFigureOut">
              <a:rPr lang="en-US" smtClean="0"/>
              <a:t>2/6/2020</a:t>
            </a:fld>
            <a:endParaRPr lang="en-US"/>
          </a:p>
        </p:txBody>
      </p:sp>
      <p:sp>
        <p:nvSpPr>
          <p:cNvPr id="5" name="Footer Placeholder 4">
            <a:extLst>
              <a:ext uri="{FF2B5EF4-FFF2-40B4-BE49-F238E27FC236}">
                <a16:creationId xmlns:a16="http://schemas.microsoft.com/office/drawing/2014/main" id="{648B6C02-36F4-4DA6-AC94-1986F9DDCC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6E9810-A942-4BCC-B119-94F9B8DB83DF}"/>
              </a:ext>
            </a:extLst>
          </p:cNvPr>
          <p:cNvSpPr>
            <a:spLocks noGrp="1"/>
          </p:cNvSpPr>
          <p:nvPr>
            <p:ph type="sldNum" sz="quarter" idx="12"/>
          </p:nvPr>
        </p:nvSpPr>
        <p:spPr/>
        <p:txBody>
          <a:bodyPr/>
          <a:lstStyle/>
          <a:p>
            <a:fld id="{DDCD87BE-D67E-412D-925B-FCDF36DB19E0}" type="slidenum">
              <a:rPr lang="en-US" smtClean="0"/>
              <a:t>‹#›</a:t>
            </a:fld>
            <a:endParaRPr lang="en-US"/>
          </a:p>
        </p:txBody>
      </p:sp>
    </p:spTree>
    <p:extLst>
      <p:ext uri="{BB962C8B-B14F-4D97-AF65-F5344CB8AC3E}">
        <p14:creationId xmlns:p14="http://schemas.microsoft.com/office/powerpoint/2010/main" val="29716395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092FD6-744F-472B-82C9-D1262200A42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8E7701F-6339-4A34-A747-E24F192DB1C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9013738-3961-4EA8-8A58-4FF8E45F7C4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99C7516-6E6D-4284-843C-E01ECF6D1892}"/>
              </a:ext>
            </a:extLst>
          </p:cNvPr>
          <p:cNvSpPr>
            <a:spLocks noGrp="1"/>
          </p:cNvSpPr>
          <p:nvPr>
            <p:ph type="dt" sz="half" idx="10"/>
          </p:nvPr>
        </p:nvSpPr>
        <p:spPr/>
        <p:txBody>
          <a:bodyPr/>
          <a:lstStyle/>
          <a:p>
            <a:fld id="{C79D2AF4-2273-4622-9F3D-A561AA00512C}" type="datetimeFigureOut">
              <a:rPr lang="en-US" smtClean="0"/>
              <a:t>2/6/2020</a:t>
            </a:fld>
            <a:endParaRPr lang="en-US"/>
          </a:p>
        </p:txBody>
      </p:sp>
      <p:sp>
        <p:nvSpPr>
          <p:cNvPr id="6" name="Footer Placeholder 5">
            <a:extLst>
              <a:ext uri="{FF2B5EF4-FFF2-40B4-BE49-F238E27FC236}">
                <a16:creationId xmlns:a16="http://schemas.microsoft.com/office/drawing/2014/main" id="{B05ADC83-856D-4BED-8493-47C06F053AA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FDC5A6F-ECA9-4F54-B70E-CEC95C09C5A2}"/>
              </a:ext>
            </a:extLst>
          </p:cNvPr>
          <p:cNvSpPr>
            <a:spLocks noGrp="1"/>
          </p:cNvSpPr>
          <p:nvPr>
            <p:ph type="sldNum" sz="quarter" idx="12"/>
          </p:nvPr>
        </p:nvSpPr>
        <p:spPr/>
        <p:txBody>
          <a:bodyPr/>
          <a:lstStyle/>
          <a:p>
            <a:fld id="{DDCD87BE-D67E-412D-925B-FCDF36DB19E0}" type="slidenum">
              <a:rPr lang="en-US" smtClean="0"/>
              <a:t>‹#›</a:t>
            </a:fld>
            <a:endParaRPr lang="en-US"/>
          </a:p>
        </p:txBody>
      </p:sp>
    </p:spTree>
    <p:extLst>
      <p:ext uri="{BB962C8B-B14F-4D97-AF65-F5344CB8AC3E}">
        <p14:creationId xmlns:p14="http://schemas.microsoft.com/office/powerpoint/2010/main" val="28820690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2389FB-53F3-492E-9157-B956947B95E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E0789CC-6C5C-4DA1-9E5E-330548A24A1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20487E9-C13F-45F8-9AE3-82FCD2D5B3A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5FE1A4D-E0CD-412F-97D5-07176D87800A}"/>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35E9631-364E-42D2-B41F-60BCABA1996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4B807667-C2F3-437B-AF26-2B54786858F9}"/>
              </a:ext>
            </a:extLst>
          </p:cNvPr>
          <p:cNvSpPr>
            <a:spLocks noGrp="1"/>
          </p:cNvSpPr>
          <p:nvPr>
            <p:ph type="dt" sz="half" idx="10"/>
          </p:nvPr>
        </p:nvSpPr>
        <p:spPr/>
        <p:txBody>
          <a:bodyPr/>
          <a:lstStyle/>
          <a:p>
            <a:fld id="{C79D2AF4-2273-4622-9F3D-A561AA00512C}" type="datetimeFigureOut">
              <a:rPr lang="en-US" smtClean="0"/>
              <a:t>2/6/2020</a:t>
            </a:fld>
            <a:endParaRPr lang="en-US"/>
          </a:p>
        </p:txBody>
      </p:sp>
      <p:sp>
        <p:nvSpPr>
          <p:cNvPr id="8" name="Footer Placeholder 7">
            <a:extLst>
              <a:ext uri="{FF2B5EF4-FFF2-40B4-BE49-F238E27FC236}">
                <a16:creationId xmlns:a16="http://schemas.microsoft.com/office/drawing/2014/main" id="{4E5A21D6-C1C8-4871-B042-7CB1D900038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BE38240-016D-4795-A84B-D33D00AE20FF}"/>
              </a:ext>
            </a:extLst>
          </p:cNvPr>
          <p:cNvSpPr>
            <a:spLocks noGrp="1"/>
          </p:cNvSpPr>
          <p:nvPr>
            <p:ph type="sldNum" sz="quarter" idx="12"/>
          </p:nvPr>
        </p:nvSpPr>
        <p:spPr/>
        <p:txBody>
          <a:bodyPr/>
          <a:lstStyle/>
          <a:p>
            <a:fld id="{DDCD87BE-D67E-412D-925B-FCDF36DB19E0}" type="slidenum">
              <a:rPr lang="en-US" smtClean="0"/>
              <a:t>‹#›</a:t>
            </a:fld>
            <a:endParaRPr lang="en-US"/>
          </a:p>
        </p:txBody>
      </p:sp>
    </p:spTree>
    <p:extLst>
      <p:ext uri="{BB962C8B-B14F-4D97-AF65-F5344CB8AC3E}">
        <p14:creationId xmlns:p14="http://schemas.microsoft.com/office/powerpoint/2010/main" val="243875859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78B65-586C-4003-AFE6-B98FB8D287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726B999-9603-49AC-A747-0D17012C4713}"/>
              </a:ext>
            </a:extLst>
          </p:cNvPr>
          <p:cNvSpPr>
            <a:spLocks noGrp="1"/>
          </p:cNvSpPr>
          <p:nvPr>
            <p:ph type="dt" sz="half" idx="10"/>
          </p:nvPr>
        </p:nvSpPr>
        <p:spPr/>
        <p:txBody>
          <a:bodyPr/>
          <a:lstStyle/>
          <a:p>
            <a:fld id="{C79D2AF4-2273-4622-9F3D-A561AA00512C}" type="datetimeFigureOut">
              <a:rPr lang="en-US" smtClean="0"/>
              <a:t>2/6/2020</a:t>
            </a:fld>
            <a:endParaRPr lang="en-US"/>
          </a:p>
        </p:txBody>
      </p:sp>
      <p:sp>
        <p:nvSpPr>
          <p:cNvPr id="4" name="Footer Placeholder 3">
            <a:extLst>
              <a:ext uri="{FF2B5EF4-FFF2-40B4-BE49-F238E27FC236}">
                <a16:creationId xmlns:a16="http://schemas.microsoft.com/office/drawing/2014/main" id="{8C1BF9C7-4C44-4340-8C1F-37735D582C5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C0BE397-6D1E-427D-8438-4B4908F52A7B}"/>
              </a:ext>
            </a:extLst>
          </p:cNvPr>
          <p:cNvSpPr>
            <a:spLocks noGrp="1"/>
          </p:cNvSpPr>
          <p:nvPr>
            <p:ph type="sldNum" sz="quarter" idx="12"/>
          </p:nvPr>
        </p:nvSpPr>
        <p:spPr/>
        <p:txBody>
          <a:bodyPr/>
          <a:lstStyle/>
          <a:p>
            <a:fld id="{DDCD87BE-D67E-412D-925B-FCDF36DB19E0}" type="slidenum">
              <a:rPr lang="en-US" smtClean="0"/>
              <a:t>‹#›</a:t>
            </a:fld>
            <a:endParaRPr lang="en-US"/>
          </a:p>
        </p:txBody>
      </p:sp>
    </p:spTree>
    <p:extLst>
      <p:ext uri="{BB962C8B-B14F-4D97-AF65-F5344CB8AC3E}">
        <p14:creationId xmlns:p14="http://schemas.microsoft.com/office/powerpoint/2010/main" val="34531693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7C2A8C6-9BCF-45BE-8717-A64A438F6365}"/>
              </a:ext>
            </a:extLst>
          </p:cNvPr>
          <p:cNvSpPr>
            <a:spLocks noGrp="1"/>
          </p:cNvSpPr>
          <p:nvPr>
            <p:ph type="dt" sz="half" idx="10"/>
          </p:nvPr>
        </p:nvSpPr>
        <p:spPr/>
        <p:txBody>
          <a:bodyPr/>
          <a:lstStyle/>
          <a:p>
            <a:fld id="{C79D2AF4-2273-4622-9F3D-A561AA00512C}" type="datetimeFigureOut">
              <a:rPr lang="en-US" smtClean="0"/>
              <a:t>2/6/2020</a:t>
            </a:fld>
            <a:endParaRPr lang="en-US"/>
          </a:p>
        </p:txBody>
      </p:sp>
      <p:sp>
        <p:nvSpPr>
          <p:cNvPr id="3" name="Footer Placeholder 2">
            <a:extLst>
              <a:ext uri="{FF2B5EF4-FFF2-40B4-BE49-F238E27FC236}">
                <a16:creationId xmlns:a16="http://schemas.microsoft.com/office/drawing/2014/main" id="{DDDC7D97-39A0-41B5-804B-F5D12C5AD07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14681DA2-BAF4-49F5-8981-D6260085BEE1}"/>
              </a:ext>
            </a:extLst>
          </p:cNvPr>
          <p:cNvSpPr>
            <a:spLocks noGrp="1"/>
          </p:cNvSpPr>
          <p:nvPr>
            <p:ph type="sldNum" sz="quarter" idx="12"/>
          </p:nvPr>
        </p:nvSpPr>
        <p:spPr/>
        <p:txBody>
          <a:bodyPr/>
          <a:lstStyle/>
          <a:p>
            <a:fld id="{DDCD87BE-D67E-412D-925B-FCDF36DB19E0}" type="slidenum">
              <a:rPr lang="en-US" smtClean="0"/>
              <a:t>‹#›</a:t>
            </a:fld>
            <a:endParaRPr lang="en-US"/>
          </a:p>
        </p:txBody>
      </p:sp>
    </p:spTree>
    <p:extLst>
      <p:ext uri="{BB962C8B-B14F-4D97-AF65-F5344CB8AC3E}">
        <p14:creationId xmlns:p14="http://schemas.microsoft.com/office/powerpoint/2010/main" val="25304882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B2AC92-9FD6-4DAD-B338-BCABD71D7E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90B17DD-D49F-439A-903E-CB121B7537A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66A1E7B-A53E-4622-8C98-6C077074689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FA5E09-6644-4946-9A10-03C71CBEAC4E}"/>
              </a:ext>
            </a:extLst>
          </p:cNvPr>
          <p:cNvSpPr>
            <a:spLocks noGrp="1"/>
          </p:cNvSpPr>
          <p:nvPr>
            <p:ph type="dt" sz="half" idx="10"/>
          </p:nvPr>
        </p:nvSpPr>
        <p:spPr/>
        <p:txBody>
          <a:bodyPr/>
          <a:lstStyle/>
          <a:p>
            <a:fld id="{C79D2AF4-2273-4622-9F3D-A561AA00512C}" type="datetimeFigureOut">
              <a:rPr lang="en-US" smtClean="0"/>
              <a:t>2/6/2020</a:t>
            </a:fld>
            <a:endParaRPr lang="en-US"/>
          </a:p>
        </p:txBody>
      </p:sp>
      <p:sp>
        <p:nvSpPr>
          <p:cNvPr id="6" name="Footer Placeholder 5">
            <a:extLst>
              <a:ext uri="{FF2B5EF4-FFF2-40B4-BE49-F238E27FC236}">
                <a16:creationId xmlns:a16="http://schemas.microsoft.com/office/drawing/2014/main" id="{E181F519-EDD6-4592-8CA1-52E0B98C279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BF2D7C1-C978-4945-B0FF-2D6CF12BB1C5}"/>
              </a:ext>
            </a:extLst>
          </p:cNvPr>
          <p:cNvSpPr>
            <a:spLocks noGrp="1"/>
          </p:cNvSpPr>
          <p:nvPr>
            <p:ph type="sldNum" sz="quarter" idx="12"/>
          </p:nvPr>
        </p:nvSpPr>
        <p:spPr/>
        <p:txBody>
          <a:bodyPr/>
          <a:lstStyle/>
          <a:p>
            <a:fld id="{DDCD87BE-D67E-412D-925B-FCDF36DB19E0}" type="slidenum">
              <a:rPr lang="en-US" smtClean="0"/>
              <a:t>‹#›</a:t>
            </a:fld>
            <a:endParaRPr lang="en-US"/>
          </a:p>
        </p:txBody>
      </p:sp>
    </p:spTree>
    <p:extLst>
      <p:ext uri="{BB962C8B-B14F-4D97-AF65-F5344CB8AC3E}">
        <p14:creationId xmlns:p14="http://schemas.microsoft.com/office/powerpoint/2010/main" val="15139434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639C0-87FB-430A-8B01-A1193362FE4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8B0BCD6A-1271-43C3-946F-2A2DF61EF93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F4F37C4-8C54-4024-B6DA-785637EBA67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000C35-46C2-454B-ADEE-49AC953A4420}"/>
              </a:ext>
            </a:extLst>
          </p:cNvPr>
          <p:cNvSpPr>
            <a:spLocks noGrp="1"/>
          </p:cNvSpPr>
          <p:nvPr>
            <p:ph type="dt" sz="half" idx="10"/>
          </p:nvPr>
        </p:nvSpPr>
        <p:spPr/>
        <p:txBody>
          <a:bodyPr/>
          <a:lstStyle/>
          <a:p>
            <a:fld id="{C79D2AF4-2273-4622-9F3D-A561AA00512C}" type="datetimeFigureOut">
              <a:rPr lang="en-US" smtClean="0"/>
              <a:t>2/6/2020</a:t>
            </a:fld>
            <a:endParaRPr lang="en-US"/>
          </a:p>
        </p:txBody>
      </p:sp>
      <p:sp>
        <p:nvSpPr>
          <p:cNvPr id="6" name="Footer Placeholder 5">
            <a:extLst>
              <a:ext uri="{FF2B5EF4-FFF2-40B4-BE49-F238E27FC236}">
                <a16:creationId xmlns:a16="http://schemas.microsoft.com/office/drawing/2014/main" id="{19DA81DC-B604-4D91-8A33-9CB69DD9A19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14B2240-093C-4F7C-9F15-2030EE1FFCFD}"/>
              </a:ext>
            </a:extLst>
          </p:cNvPr>
          <p:cNvSpPr>
            <a:spLocks noGrp="1"/>
          </p:cNvSpPr>
          <p:nvPr>
            <p:ph type="sldNum" sz="quarter" idx="12"/>
          </p:nvPr>
        </p:nvSpPr>
        <p:spPr/>
        <p:txBody>
          <a:bodyPr/>
          <a:lstStyle/>
          <a:p>
            <a:fld id="{DDCD87BE-D67E-412D-925B-FCDF36DB19E0}" type="slidenum">
              <a:rPr lang="en-US" smtClean="0"/>
              <a:t>‹#›</a:t>
            </a:fld>
            <a:endParaRPr lang="en-US"/>
          </a:p>
        </p:txBody>
      </p:sp>
    </p:spTree>
    <p:extLst>
      <p:ext uri="{BB962C8B-B14F-4D97-AF65-F5344CB8AC3E}">
        <p14:creationId xmlns:p14="http://schemas.microsoft.com/office/powerpoint/2010/main" val="44684066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08E1C1C-9605-4F67-9DC0-722619E01CD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66110A2-3B25-42DA-B873-DB908BB164C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43B2AD2-6280-4259-9E2B-B40F9C434E7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9D2AF4-2273-4622-9F3D-A561AA00512C}" type="datetimeFigureOut">
              <a:rPr lang="en-US" smtClean="0"/>
              <a:t>2/6/2020</a:t>
            </a:fld>
            <a:endParaRPr lang="en-US"/>
          </a:p>
        </p:txBody>
      </p:sp>
      <p:sp>
        <p:nvSpPr>
          <p:cNvPr id="5" name="Footer Placeholder 4">
            <a:extLst>
              <a:ext uri="{FF2B5EF4-FFF2-40B4-BE49-F238E27FC236}">
                <a16:creationId xmlns:a16="http://schemas.microsoft.com/office/drawing/2014/main" id="{BBEC93DF-514A-41FA-8D2F-DCA2D066878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2BFFFE3-10EB-41B1-8277-E73DF4AE53A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DCD87BE-D67E-412D-925B-FCDF36DB19E0}" type="slidenum">
              <a:rPr lang="en-US" smtClean="0"/>
              <a:t>‹#›</a:t>
            </a:fld>
            <a:endParaRPr lang="en-US"/>
          </a:p>
        </p:txBody>
      </p:sp>
    </p:spTree>
    <p:extLst>
      <p:ext uri="{BB962C8B-B14F-4D97-AF65-F5344CB8AC3E}">
        <p14:creationId xmlns:p14="http://schemas.microsoft.com/office/powerpoint/2010/main" val="273336637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image" Target="../media/image2.png"/><Relationship Id="rId7" Type="http://schemas.openxmlformats.org/officeDocument/2006/relationships/image" Target="../media/image6.JP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jpg"/><Relationship Id="rId5" Type="http://schemas.openxmlformats.org/officeDocument/2006/relationships/image" Target="../media/image4.jpeg"/><Relationship Id="rId4" Type="http://schemas.openxmlformats.org/officeDocument/2006/relationships/image" Target="../media/image3.png"/><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55F3F83-E969-4CB9-89C5-00AA0424B6BF}"/>
              </a:ext>
            </a:extLst>
          </p:cNvPr>
          <p:cNvPicPr>
            <a:picLocks noChangeAspect="1"/>
          </p:cNvPicPr>
          <p:nvPr/>
        </p:nvPicPr>
        <p:blipFill rotWithShape="1">
          <a:blip r:embed="rId2"/>
          <a:srcRect t="26601" b="24868"/>
          <a:stretch/>
        </p:blipFill>
        <p:spPr>
          <a:xfrm>
            <a:off x="10697497" y="6444173"/>
            <a:ext cx="1435510" cy="364666"/>
          </a:xfrm>
          <a:prstGeom prst="rect">
            <a:avLst/>
          </a:prstGeom>
        </p:spPr>
      </p:pic>
      <p:pic>
        <p:nvPicPr>
          <p:cNvPr id="5" name="Picture 4">
            <a:extLst>
              <a:ext uri="{FF2B5EF4-FFF2-40B4-BE49-F238E27FC236}">
                <a16:creationId xmlns:a16="http://schemas.microsoft.com/office/drawing/2014/main" id="{5691F38E-3A8B-400B-A2F2-9BE91FA14147}"/>
              </a:ext>
            </a:extLst>
          </p:cNvPr>
          <p:cNvPicPr>
            <a:picLocks noChangeAspect="1"/>
          </p:cNvPicPr>
          <p:nvPr/>
        </p:nvPicPr>
        <p:blipFill rotWithShape="1">
          <a:blip r:embed="rId3"/>
          <a:srcRect l="3835" t="2579" r="3692" b="3656"/>
          <a:stretch/>
        </p:blipFill>
        <p:spPr>
          <a:xfrm>
            <a:off x="11339655" y="78657"/>
            <a:ext cx="773688" cy="784484"/>
          </a:xfrm>
          <a:prstGeom prst="rect">
            <a:avLst/>
          </a:prstGeom>
        </p:spPr>
      </p:pic>
      <p:pic>
        <p:nvPicPr>
          <p:cNvPr id="6" name="Picture 5">
            <a:extLst>
              <a:ext uri="{FF2B5EF4-FFF2-40B4-BE49-F238E27FC236}">
                <a16:creationId xmlns:a16="http://schemas.microsoft.com/office/drawing/2014/main" id="{680264AD-FBD3-402A-AB5E-32ECC58CF5B7}"/>
              </a:ext>
            </a:extLst>
          </p:cNvPr>
          <p:cNvPicPr>
            <a:picLocks noChangeAspect="1"/>
          </p:cNvPicPr>
          <p:nvPr/>
        </p:nvPicPr>
        <p:blipFill rotWithShape="1">
          <a:blip r:embed="rId4"/>
          <a:srcRect l="18679" r="22792"/>
          <a:stretch/>
        </p:blipFill>
        <p:spPr>
          <a:xfrm>
            <a:off x="10406256" y="78656"/>
            <a:ext cx="818455" cy="786583"/>
          </a:xfrm>
          <a:prstGeom prst="rect">
            <a:avLst/>
          </a:prstGeom>
        </p:spPr>
      </p:pic>
      <p:cxnSp>
        <p:nvCxnSpPr>
          <p:cNvPr id="8" name="Straight Connector 7">
            <a:extLst>
              <a:ext uri="{FF2B5EF4-FFF2-40B4-BE49-F238E27FC236}">
                <a16:creationId xmlns:a16="http://schemas.microsoft.com/office/drawing/2014/main" id="{48875662-F24F-4FDC-9A4C-E4338C7535E6}"/>
              </a:ext>
            </a:extLst>
          </p:cNvPr>
          <p:cNvCxnSpPr>
            <a:cxnSpLocks/>
          </p:cNvCxnSpPr>
          <p:nvPr/>
        </p:nvCxnSpPr>
        <p:spPr>
          <a:xfrm>
            <a:off x="186811" y="216810"/>
            <a:ext cx="985192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8D4D6D6E-018A-4573-9384-CDFD903E75EF}"/>
              </a:ext>
            </a:extLst>
          </p:cNvPr>
          <p:cNvSpPr txBox="1"/>
          <p:nvPr/>
        </p:nvSpPr>
        <p:spPr>
          <a:xfrm>
            <a:off x="412955" y="216810"/>
            <a:ext cx="4618122" cy="646331"/>
          </a:xfrm>
          <a:prstGeom prst="rect">
            <a:avLst/>
          </a:prstGeom>
          <a:noFill/>
        </p:spPr>
        <p:txBody>
          <a:bodyPr wrap="square" rtlCol="0">
            <a:spAutoFit/>
          </a:bodyPr>
          <a:lstStyle/>
          <a:p>
            <a:r>
              <a:rPr lang="en-US" sz="3600" dirty="0"/>
              <a:t>Your Harvard Team</a:t>
            </a:r>
          </a:p>
        </p:txBody>
      </p:sp>
      <p:cxnSp>
        <p:nvCxnSpPr>
          <p:cNvPr id="12" name="Straight Connector 11">
            <a:extLst>
              <a:ext uri="{FF2B5EF4-FFF2-40B4-BE49-F238E27FC236}">
                <a16:creationId xmlns:a16="http://schemas.microsoft.com/office/drawing/2014/main" id="{3E6080B1-3FFB-405B-B103-F4BF465C82BA}"/>
              </a:ext>
            </a:extLst>
          </p:cNvPr>
          <p:cNvCxnSpPr>
            <a:cxnSpLocks/>
          </p:cNvCxnSpPr>
          <p:nvPr/>
        </p:nvCxnSpPr>
        <p:spPr>
          <a:xfrm flipV="1">
            <a:off x="2497394" y="1071722"/>
            <a:ext cx="1" cy="53949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C0AC1E22-3E9F-42E7-A9F9-504BDB07C397}"/>
              </a:ext>
            </a:extLst>
          </p:cNvPr>
          <p:cNvSpPr txBox="1"/>
          <p:nvPr/>
        </p:nvSpPr>
        <p:spPr>
          <a:xfrm>
            <a:off x="0" y="2957455"/>
            <a:ext cx="2508152" cy="3785652"/>
          </a:xfrm>
          <a:prstGeom prst="rect">
            <a:avLst/>
          </a:prstGeom>
          <a:noFill/>
        </p:spPr>
        <p:txBody>
          <a:bodyPr wrap="square" rtlCol="0">
            <a:spAutoFit/>
          </a:bodyPr>
          <a:lstStyle/>
          <a:p>
            <a:pPr marL="166688" indent="-166688">
              <a:buFont typeface="Wingdings" panose="05000000000000000000" pitchFamily="2" charset="2"/>
              <a:buChar char="§"/>
            </a:pPr>
            <a:r>
              <a:rPr lang="en-US" sz="1200" dirty="0"/>
              <a:t>Christina is interested in applying design principles to improving the healthcare and social service systems for vulnerable populations, particularly aging individuals.</a:t>
            </a:r>
          </a:p>
          <a:p>
            <a:pPr marL="166688" indent="-166688">
              <a:buFont typeface="Wingdings" panose="05000000000000000000" pitchFamily="2" charset="2"/>
              <a:buChar char="§"/>
            </a:pPr>
            <a:endParaRPr lang="en-US" sz="1200" dirty="0"/>
          </a:p>
          <a:p>
            <a:pPr marL="166688" indent="-166688">
              <a:buFont typeface="Wingdings" panose="05000000000000000000" pitchFamily="2" charset="2"/>
              <a:buChar char="§"/>
            </a:pPr>
            <a:r>
              <a:rPr lang="en-US" sz="1200" dirty="0"/>
              <a:t>Christina previously worked in healthcare consulting, supporting clients including CMMI, HUD, and state Medicaid agencies. She is also experienced in digital health and managed care. She completed a Fulbright fellowship researching dementia care in China.</a:t>
            </a:r>
          </a:p>
          <a:p>
            <a:pPr marL="166688" indent="-166688">
              <a:buFont typeface="Wingdings" panose="05000000000000000000" pitchFamily="2" charset="2"/>
              <a:buChar char="§"/>
            </a:pPr>
            <a:endParaRPr lang="en-US" sz="1200" dirty="0"/>
          </a:p>
          <a:p>
            <a:pPr marL="166688" indent="-166688">
              <a:buFont typeface="Wingdings" panose="05000000000000000000" pitchFamily="2" charset="2"/>
              <a:buChar char="§"/>
            </a:pPr>
            <a:r>
              <a:rPr lang="en-US" sz="1200" dirty="0"/>
              <a:t>B.A. in Health &amp; Societies, University of Pennsylvania; MPH in Health Policy, Harvard T.H. Chan School of Public Health (2020)</a:t>
            </a:r>
          </a:p>
        </p:txBody>
      </p:sp>
      <p:cxnSp>
        <p:nvCxnSpPr>
          <p:cNvPr id="39" name="Straight Connector 38">
            <a:extLst>
              <a:ext uri="{FF2B5EF4-FFF2-40B4-BE49-F238E27FC236}">
                <a16:creationId xmlns:a16="http://schemas.microsoft.com/office/drawing/2014/main" id="{DAE146D2-8D38-487C-B99E-AD7CDB2344D1}"/>
              </a:ext>
            </a:extLst>
          </p:cNvPr>
          <p:cNvCxnSpPr>
            <a:cxnSpLocks/>
          </p:cNvCxnSpPr>
          <p:nvPr/>
        </p:nvCxnSpPr>
        <p:spPr>
          <a:xfrm flipV="1">
            <a:off x="4916132" y="1071722"/>
            <a:ext cx="1" cy="53949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23E4CF75-65BD-4982-AB99-2AEDD9DF2504}"/>
              </a:ext>
            </a:extLst>
          </p:cNvPr>
          <p:cNvCxnSpPr>
            <a:cxnSpLocks/>
          </p:cNvCxnSpPr>
          <p:nvPr/>
        </p:nvCxnSpPr>
        <p:spPr>
          <a:xfrm flipV="1">
            <a:off x="7334872" y="1071722"/>
            <a:ext cx="1" cy="53949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4845D34A-2D90-41D8-BD97-3CBF75A810A3}"/>
              </a:ext>
            </a:extLst>
          </p:cNvPr>
          <p:cNvCxnSpPr>
            <a:cxnSpLocks/>
          </p:cNvCxnSpPr>
          <p:nvPr/>
        </p:nvCxnSpPr>
        <p:spPr>
          <a:xfrm flipV="1">
            <a:off x="9753614" y="1071721"/>
            <a:ext cx="0" cy="539496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7" name="TextBox 46">
            <a:extLst>
              <a:ext uri="{FF2B5EF4-FFF2-40B4-BE49-F238E27FC236}">
                <a16:creationId xmlns:a16="http://schemas.microsoft.com/office/drawing/2014/main" id="{96939FED-54D9-4AAD-91A3-67C034D61F62}"/>
              </a:ext>
            </a:extLst>
          </p:cNvPr>
          <p:cNvSpPr txBox="1"/>
          <p:nvPr/>
        </p:nvSpPr>
        <p:spPr>
          <a:xfrm>
            <a:off x="7334875" y="2950273"/>
            <a:ext cx="2418738" cy="3231654"/>
          </a:xfrm>
          <a:prstGeom prst="rect">
            <a:avLst/>
          </a:prstGeom>
          <a:noFill/>
        </p:spPr>
        <p:txBody>
          <a:bodyPr wrap="square" rtlCol="0">
            <a:spAutoFit/>
          </a:bodyPr>
          <a:lstStyle/>
          <a:p>
            <a:pPr marL="285750" indent="-285750">
              <a:buFont typeface="Wingdings" panose="05000000000000000000" pitchFamily="2" charset="2"/>
              <a:buChar char="§"/>
            </a:pPr>
            <a:r>
              <a:rPr lang="en-US" sz="1200" dirty="0"/>
              <a:t>Melia is interested in building technology to help solve issues within government.</a:t>
            </a:r>
          </a:p>
          <a:p>
            <a:pPr marL="285750" indent="-285750">
              <a:buFont typeface="Wingdings" panose="05000000000000000000" pitchFamily="2" charset="2"/>
              <a:buChar char="§"/>
            </a:pPr>
            <a:endParaRPr lang="en-US" sz="1200" dirty="0"/>
          </a:p>
          <a:p>
            <a:pPr marL="285750" indent="-285750">
              <a:buFont typeface="Wingdings" panose="05000000000000000000" pitchFamily="2" charset="2"/>
              <a:buChar char="§"/>
            </a:pPr>
            <a:r>
              <a:rPr lang="en-US" sz="1200" dirty="0"/>
              <a:t>Melia previously worked as a software engineer as well as a consultant at Boston Consulting Group (BCG) and product manager at Digital Ventures, BCG’s technology incubator. Finally, she has done research in the security of government technology such as the 2020 US Census.</a:t>
            </a:r>
          </a:p>
          <a:p>
            <a:pPr marL="285750" indent="-285750">
              <a:buFont typeface="Wingdings" panose="05000000000000000000" pitchFamily="2" charset="2"/>
              <a:buChar char="§"/>
            </a:pPr>
            <a:endParaRPr lang="en-US" sz="1200" dirty="0"/>
          </a:p>
          <a:p>
            <a:pPr marL="285750" indent="-285750">
              <a:buFont typeface="Wingdings" panose="05000000000000000000" pitchFamily="2" charset="2"/>
              <a:buChar char="§"/>
            </a:pPr>
            <a:r>
              <a:rPr lang="en-US" sz="1200" dirty="0"/>
              <a:t>B.A. in computer science, Harvard University (2020) </a:t>
            </a:r>
          </a:p>
        </p:txBody>
      </p:sp>
      <p:pic>
        <p:nvPicPr>
          <p:cNvPr id="49" name="Picture 48" descr="A person wearing a suit and tie smiling at the camera&#10;&#10;Description automatically generated">
            <a:extLst>
              <a:ext uri="{FF2B5EF4-FFF2-40B4-BE49-F238E27FC236}">
                <a16:creationId xmlns:a16="http://schemas.microsoft.com/office/drawing/2014/main" id="{B71C4E2E-D0DF-45DB-9FB9-AD82898B9FC4}"/>
              </a:ext>
            </a:extLst>
          </p:cNvPr>
          <p:cNvPicPr>
            <a:picLocks noChangeAspect="1"/>
          </p:cNvPicPr>
          <p:nvPr/>
        </p:nvPicPr>
        <p:blipFill rotWithShape="1">
          <a:blip r:embed="rId5">
            <a:extLst>
              <a:ext uri="{28A0092B-C50C-407E-A947-70E740481C1C}">
                <a14:useLocalDpi xmlns:a14="http://schemas.microsoft.com/office/drawing/2010/main" val="0"/>
              </a:ext>
            </a:extLst>
          </a:blip>
          <a:srcRect b="14787"/>
          <a:stretch/>
        </p:blipFill>
        <p:spPr>
          <a:xfrm>
            <a:off x="10309135" y="1004318"/>
            <a:ext cx="1307692" cy="1671479"/>
          </a:xfrm>
          <a:prstGeom prst="rect">
            <a:avLst/>
          </a:prstGeom>
        </p:spPr>
      </p:pic>
      <p:sp>
        <p:nvSpPr>
          <p:cNvPr id="50" name="TextBox 49">
            <a:extLst>
              <a:ext uri="{FF2B5EF4-FFF2-40B4-BE49-F238E27FC236}">
                <a16:creationId xmlns:a16="http://schemas.microsoft.com/office/drawing/2014/main" id="{E6BC7B17-9B67-45B0-86B4-C80D14F51918}"/>
              </a:ext>
            </a:extLst>
          </p:cNvPr>
          <p:cNvSpPr txBox="1"/>
          <p:nvPr/>
        </p:nvSpPr>
        <p:spPr>
          <a:xfrm>
            <a:off x="9753612" y="2950273"/>
            <a:ext cx="2438388" cy="3416320"/>
          </a:xfrm>
          <a:prstGeom prst="rect">
            <a:avLst/>
          </a:prstGeom>
          <a:noFill/>
        </p:spPr>
        <p:txBody>
          <a:bodyPr wrap="square" rtlCol="0">
            <a:spAutoFit/>
          </a:bodyPr>
          <a:lstStyle/>
          <a:p>
            <a:pPr marL="117475" indent="-117475">
              <a:buFont typeface="Wingdings" panose="05000000000000000000" pitchFamily="2" charset="2"/>
              <a:buChar char="§"/>
            </a:pPr>
            <a:r>
              <a:rPr lang="en-US" sz="1200" dirty="0"/>
              <a:t>Rob is interested in leveraging business and tech to mitigate public sector challenges.</a:t>
            </a:r>
          </a:p>
          <a:p>
            <a:pPr marL="117475" indent="-117475">
              <a:buFont typeface="Wingdings" panose="05000000000000000000" pitchFamily="2" charset="2"/>
              <a:buChar char="§"/>
            </a:pPr>
            <a:endParaRPr lang="en-US" sz="1200" dirty="0"/>
          </a:p>
          <a:p>
            <a:pPr marL="117475" indent="-117475">
              <a:buFont typeface="Wingdings" panose="05000000000000000000" pitchFamily="2" charset="2"/>
              <a:buChar char="§"/>
            </a:pPr>
            <a:r>
              <a:rPr lang="en-US" sz="1200" dirty="0"/>
              <a:t>Rob previously worked in investment banking, private equity, and venture capital. He also spent two years with the Clinton Health Access Initiative where he primarily advised the Government of Uganda on HIV funding and supply chain issues.</a:t>
            </a:r>
          </a:p>
          <a:p>
            <a:pPr marL="117475" indent="-117475">
              <a:buFont typeface="Wingdings" panose="05000000000000000000" pitchFamily="2" charset="2"/>
              <a:buChar char="§"/>
            </a:pPr>
            <a:endParaRPr lang="en-US" sz="1200" dirty="0"/>
          </a:p>
          <a:p>
            <a:pPr marL="117475" indent="-117475">
              <a:buFont typeface="Wingdings" panose="05000000000000000000" pitchFamily="2" charset="2"/>
              <a:buChar char="§"/>
            </a:pPr>
            <a:r>
              <a:rPr lang="en-US" sz="1200" dirty="0"/>
              <a:t>B.A. in economics and international relations, Claremont McKenna College; MPP, Harvard Kennedy School (2022); MBA, Wharton (2022)</a:t>
            </a:r>
          </a:p>
        </p:txBody>
      </p:sp>
      <p:sp>
        <p:nvSpPr>
          <p:cNvPr id="51" name="Rectangle 50">
            <a:extLst>
              <a:ext uri="{FF2B5EF4-FFF2-40B4-BE49-F238E27FC236}">
                <a16:creationId xmlns:a16="http://schemas.microsoft.com/office/drawing/2014/main" id="{798F4E62-8CCE-4860-9B44-EC89F087B384}"/>
              </a:ext>
            </a:extLst>
          </p:cNvPr>
          <p:cNvSpPr/>
          <p:nvPr/>
        </p:nvSpPr>
        <p:spPr>
          <a:xfrm>
            <a:off x="186811" y="216810"/>
            <a:ext cx="108155" cy="646314"/>
          </a:xfrm>
          <a:prstGeom prst="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TextBox 61">
            <a:extLst>
              <a:ext uri="{FF2B5EF4-FFF2-40B4-BE49-F238E27FC236}">
                <a16:creationId xmlns:a16="http://schemas.microsoft.com/office/drawing/2014/main" id="{79AFBE1B-BD92-4C0A-A9AA-FF3555EBAF1D}"/>
              </a:ext>
            </a:extLst>
          </p:cNvPr>
          <p:cNvSpPr txBox="1"/>
          <p:nvPr/>
        </p:nvSpPr>
        <p:spPr>
          <a:xfrm>
            <a:off x="10105712" y="2681426"/>
            <a:ext cx="1714541" cy="307777"/>
          </a:xfrm>
          <a:prstGeom prst="rect">
            <a:avLst/>
          </a:prstGeom>
          <a:noFill/>
        </p:spPr>
        <p:txBody>
          <a:bodyPr wrap="square" rtlCol="0">
            <a:spAutoFit/>
          </a:bodyPr>
          <a:lstStyle/>
          <a:p>
            <a:pPr algn="ctr"/>
            <a:r>
              <a:rPr lang="en-US" sz="1400" b="1" dirty="0">
                <a:solidFill>
                  <a:srgbClr val="C00000"/>
                </a:solidFill>
              </a:rPr>
              <a:t>Rob MacGregor</a:t>
            </a:r>
          </a:p>
        </p:txBody>
      </p:sp>
      <p:sp>
        <p:nvSpPr>
          <p:cNvPr id="63" name="TextBox 62">
            <a:extLst>
              <a:ext uri="{FF2B5EF4-FFF2-40B4-BE49-F238E27FC236}">
                <a16:creationId xmlns:a16="http://schemas.microsoft.com/office/drawing/2014/main" id="{3A8B7E5E-E27C-47B7-BE82-FC23DEE20C9B}"/>
              </a:ext>
            </a:extLst>
          </p:cNvPr>
          <p:cNvSpPr txBox="1"/>
          <p:nvPr/>
        </p:nvSpPr>
        <p:spPr>
          <a:xfrm>
            <a:off x="430755" y="2681426"/>
            <a:ext cx="1714541" cy="307777"/>
          </a:xfrm>
          <a:prstGeom prst="rect">
            <a:avLst/>
          </a:prstGeom>
          <a:noFill/>
        </p:spPr>
        <p:txBody>
          <a:bodyPr wrap="square" rtlCol="0">
            <a:spAutoFit/>
          </a:bodyPr>
          <a:lstStyle/>
          <a:p>
            <a:pPr algn="ctr"/>
            <a:r>
              <a:rPr lang="en-US" sz="1400" b="1" dirty="0">
                <a:solidFill>
                  <a:srgbClr val="C00000"/>
                </a:solidFill>
              </a:rPr>
              <a:t>Christina Wu</a:t>
            </a:r>
          </a:p>
        </p:txBody>
      </p:sp>
      <p:sp>
        <p:nvSpPr>
          <p:cNvPr id="64" name="TextBox 63">
            <a:extLst>
              <a:ext uri="{FF2B5EF4-FFF2-40B4-BE49-F238E27FC236}">
                <a16:creationId xmlns:a16="http://schemas.microsoft.com/office/drawing/2014/main" id="{504493F3-8803-48B5-8FA9-AD78AA554138}"/>
              </a:ext>
            </a:extLst>
          </p:cNvPr>
          <p:cNvSpPr txBox="1"/>
          <p:nvPr/>
        </p:nvSpPr>
        <p:spPr>
          <a:xfrm>
            <a:off x="2849495" y="2681426"/>
            <a:ext cx="1714541" cy="307777"/>
          </a:xfrm>
          <a:prstGeom prst="rect">
            <a:avLst/>
          </a:prstGeom>
          <a:noFill/>
        </p:spPr>
        <p:txBody>
          <a:bodyPr wrap="square" rtlCol="0">
            <a:spAutoFit/>
          </a:bodyPr>
          <a:lstStyle/>
          <a:p>
            <a:pPr algn="ctr"/>
            <a:r>
              <a:rPr lang="en-US" sz="1400" b="1" dirty="0">
                <a:solidFill>
                  <a:srgbClr val="C00000"/>
                </a:solidFill>
              </a:rPr>
              <a:t>Mia </a:t>
            </a:r>
            <a:r>
              <a:rPr lang="en-US" sz="1400" b="1" dirty="0" err="1">
                <a:solidFill>
                  <a:srgbClr val="C00000"/>
                </a:solidFill>
              </a:rPr>
              <a:t>Mayixuan</a:t>
            </a:r>
            <a:r>
              <a:rPr lang="en-US" sz="1400" b="1" dirty="0">
                <a:solidFill>
                  <a:srgbClr val="C00000"/>
                </a:solidFill>
              </a:rPr>
              <a:t> Li</a:t>
            </a:r>
          </a:p>
        </p:txBody>
      </p:sp>
      <p:sp>
        <p:nvSpPr>
          <p:cNvPr id="65" name="TextBox 64">
            <a:extLst>
              <a:ext uri="{FF2B5EF4-FFF2-40B4-BE49-F238E27FC236}">
                <a16:creationId xmlns:a16="http://schemas.microsoft.com/office/drawing/2014/main" id="{45BB63FA-84D9-46F6-8F5D-AA0AEE166D7C}"/>
              </a:ext>
            </a:extLst>
          </p:cNvPr>
          <p:cNvSpPr txBox="1"/>
          <p:nvPr/>
        </p:nvSpPr>
        <p:spPr>
          <a:xfrm>
            <a:off x="5268234" y="2681426"/>
            <a:ext cx="1714541" cy="307777"/>
          </a:xfrm>
          <a:prstGeom prst="rect">
            <a:avLst/>
          </a:prstGeom>
          <a:noFill/>
        </p:spPr>
        <p:txBody>
          <a:bodyPr wrap="square" rtlCol="0">
            <a:spAutoFit/>
          </a:bodyPr>
          <a:lstStyle/>
          <a:p>
            <a:pPr algn="ctr"/>
            <a:r>
              <a:rPr lang="en-US" sz="1400" b="1" dirty="0">
                <a:solidFill>
                  <a:srgbClr val="C00000"/>
                </a:solidFill>
              </a:rPr>
              <a:t>Gwendolyn Lee</a:t>
            </a:r>
          </a:p>
        </p:txBody>
      </p:sp>
      <p:sp>
        <p:nvSpPr>
          <p:cNvPr id="66" name="TextBox 65">
            <a:extLst>
              <a:ext uri="{FF2B5EF4-FFF2-40B4-BE49-F238E27FC236}">
                <a16:creationId xmlns:a16="http://schemas.microsoft.com/office/drawing/2014/main" id="{1A6D272C-4832-444F-AE55-C7DF474D4B6A}"/>
              </a:ext>
            </a:extLst>
          </p:cNvPr>
          <p:cNvSpPr txBox="1"/>
          <p:nvPr/>
        </p:nvSpPr>
        <p:spPr>
          <a:xfrm>
            <a:off x="7686973" y="2681426"/>
            <a:ext cx="1714541" cy="307777"/>
          </a:xfrm>
          <a:prstGeom prst="rect">
            <a:avLst/>
          </a:prstGeom>
          <a:noFill/>
        </p:spPr>
        <p:txBody>
          <a:bodyPr wrap="square" rtlCol="0">
            <a:spAutoFit/>
          </a:bodyPr>
          <a:lstStyle/>
          <a:p>
            <a:pPr algn="ctr"/>
            <a:r>
              <a:rPr lang="en-US" sz="1400" b="1" dirty="0">
                <a:solidFill>
                  <a:srgbClr val="C00000"/>
                </a:solidFill>
              </a:rPr>
              <a:t>Melia Henderson</a:t>
            </a:r>
          </a:p>
        </p:txBody>
      </p:sp>
      <p:pic>
        <p:nvPicPr>
          <p:cNvPr id="7" name="Picture 6">
            <a:extLst>
              <a:ext uri="{FF2B5EF4-FFF2-40B4-BE49-F238E27FC236}">
                <a16:creationId xmlns:a16="http://schemas.microsoft.com/office/drawing/2014/main" id="{759C8D24-B5CC-A34D-B423-10BE3DE46E5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540274" y="1004318"/>
            <a:ext cx="1989852" cy="1671475"/>
          </a:xfrm>
          <a:prstGeom prst="rect">
            <a:avLst/>
          </a:prstGeom>
        </p:spPr>
      </p:pic>
      <p:pic>
        <p:nvPicPr>
          <p:cNvPr id="3" name="Picture 2" descr="A person standing in front of a building&#10;&#10;Description automatically generated">
            <a:extLst>
              <a:ext uri="{FF2B5EF4-FFF2-40B4-BE49-F238E27FC236}">
                <a16:creationId xmlns:a16="http://schemas.microsoft.com/office/drawing/2014/main" id="{CBD88540-FB06-C641-8960-C4D1938444E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5273887" y="1006203"/>
            <a:ext cx="1671471" cy="1671471"/>
          </a:xfrm>
          <a:prstGeom prst="rect">
            <a:avLst/>
          </a:prstGeom>
        </p:spPr>
      </p:pic>
      <p:sp>
        <p:nvSpPr>
          <p:cNvPr id="29" name="TextBox 28">
            <a:extLst>
              <a:ext uri="{FF2B5EF4-FFF2-40B4-BE49-F238E27FC236}">
                <a16:creationId xmlns:a16="http://schemas.microsoft.com/office/drawing/2014/main" id="{1A606169-707E-6F4F-92EC-A3F3BB0E06FD}"/>
              </a:ext>
            </a:extLst>
          </p:cNvPr>
          <p:cNvSpPr txBox="1"/>
          <p:nvPr/>
        </p:nvSpPr>
        <p:spPr>
          <a:xfrm>
            <a:off x="4916133" y="2961371"/>
            <a:ext cx="2418738" cy="3416320"/>
          </a:xfrm>
          <a:prstGeom prst="rect">
            <a:avLst/>
          </a:prstGeom>
          <a:noFill/>
        </p:spPr>
        <p:txBody>
          <a:bodyPr wrap="square" rtlCol="0">
            <a:spAutoFit/>
          </a:bodyPr>
          <a:lstStyle/>
          <a:p>
            <a:pPr marL="117475" indent="-117475">
              <a:buFont typeface="Wingdings" panose="05000000000000000000" pitchFamily="2" charset="2"/>
              <a:buChar char="§"/>
            </a:pPr>
            <a:r>
              <a:rPr lang="en-US" sz="1200" dirty="0"/>
              <a:t>Gwendolyn is interested in the intersection between health policy, population health, and digital health innovation.</a:t>
            </a:r>
          </a:p>
          <a:p>
            <a:pPr marL="117475" indent="-117475">
              <a:buFont typeface="Wingdings" panose="05000000000000000000" pitchFamily="2" charset="2"/>
              <a:buChar char="§"/>
            </a:pPr>
            <a:endParaRPr lang="en-US" sz="1200" dirty="0"/>
          </a:p>
          <a:p>
            <a:pPr marL="117475" indent="-117475">
              <a:buFont typeface="Wingdings" panose="05000000000000000000" pitchFamily="2" charset="2"/>
              <a:buChar char="§"/>
            </a:pPr>
            <a:r>
              <a:rPr lang="en-US" sz="1200" dirty="0"/>
              <a:t>Gwendolyn previously worked at the Massachusetts Health Policy Commission. She currently sources ventures using artificial intelligence and health tech for </a:t>
            </a:r>
            <a:r>
              <a:rPr lang="en-US" sz="1200" dirty="0" err="1"/>
              <a:t>Innospark</a:t>
            </a:r>
            <a:r>
              <a:rPr lang="en-US" sz="1200" dirty="0"/>
              <a:t> Ventures and Flare Capital Partners.</a:t>
            </a:r>
          </a:p>
          <a:p>
            <a:pPr marL="117475" indent="-117475">
              <a:buFont typeface="Wingdings" panose="05000000000000000000" pitchFamily="2" charset="2"/>
              <a:buChar char="§"/>
            </a:pPr>
            <a:endParaRPr lang="en-US" sz="1200" dirty="0"/>
          </a:p>
          <a:p>
            <a:pPr marL="117475" indent="-117475">
              <a:buFont typeface="Wingdings" panose="05000000000000000000" pitchFamily="2" charset="2"/>
              <a:buChar char="§"/>
            </a:pPr>
            <a:r>
              <a:rPr lang="en-US" sz="1200" dirty="0"/>
              <a:t>B.A. in the Woodrow Wilson School of Public &amp; International Affairs, Princeton University; MPP, Harvard Kennedy School (2020); MD, UCLA (2022)</a:t>
            </a:r>
          </a:p>
        </p:txBody>
      </p:sp>
      <p:pic>
        <p:nvPicPr>
          <p:cNvPr id="13" name="Picture 12" descr="A young boy wearing a blue shirt and smiling at the camera&#10;&#10;Description automatically generated">
            <a:extLst>
              <a:ext uri="{FF2B5EF4-FFF2-40B4-BE49-F238E27FC236}">
                <a16:creationId xmlns:a16="http://schemas.microsoft.com/office/drawing/2014/main" id="{D63ACEA7-8492-F94B-A867-CD4B7EB30F5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895853" y="1053975"/>
            <a:ext cx="1621818" cy="1621818"/>
          </a:xfrm>
          <a:prstGeom prst="rect">
            <a:avLst/>
          </a:prstGeom>
        </p:spPr>
      </p:pic>
      <p:sp>
        <p:nvSpPr>
          <p:cNvPr id="31" name="TextBox 30">
            <a:extLst>
              <a:ext uri="{FF2B5EF4-FFF2-40B4-BE49-F238E27FC236}">
                <a16:creationId xmlns:a16="http://schemas.microsoft.com/office/drawing/2014/main" id="{7234B0E3-E7C0-3E47-AD9E-8B2D35253514}"/>
              </a:ext>
            </a:extLst>
          </p:cNvPr>
          <p:cNvSpPr txBox="1"/>
          <p:nvPr/>
        </p:nvSpPr>
        <p:spPr>
          <a:xfrm>
            <a:off x="2508164" y="2957455"/>
            <a:ext cx="2418736" cy="3416320"/>
          </a:xfrm>
          <a:prstGeom prst="rect">
            <a:avLst/>
          </a:prstGeom>
          <a:noFill/>
        </p:spPr>
        <p:txBody>
          <a:bodyPr wrap="square" rtlCol="0">
            <a:spAutoFit/>
          </a:bodyPr>
          <a:lstStyle/>
          <a:p>
            <a:pPr marL="117475" indent="-117475">
              <a:buFont typeface="Wingdings" panose="05000000000000000000" pitchFamily="2" charset="2"/>
              <a:buChar char="§"/>
            </a:pPr>
            <a:r>
              <a:rPr lang="en-US" sz="1200" dirty="0"/>
              <a:t>Mia is interested in introducing innovative technologies to strengthen good governance and improve the quality of service delivery in the developing world. </a:t>
            </a:r>
          </a:p>
          <a:p>
            <a:pPr marL="117475" indent="-117475">
              <a:buFont typeface="Wingdings" panose="05000000000000000000" pitchFamily="2" charset="2"/>
              <a:buChar char="§"/>
            </a:pPr>
            <a:endParaRPr lang="en-US" sz="1200" dirty="0"/>
          </a:p>
          <a:p>
            <a:pPr marL="117475" indent="-117475">
              <a:buFont typeface="Wingdings" panose="05000000000000000000" pitchFamily="2" charset="2"/>
              <a:buChar char="§"/>
            </a:pPr>
            <a:r>
              <a:rPr lang="en-US" sz="1200" dirty="0"/>
              <a:t>Mia previously worked for the United Nations Development </a:t>
            </a:r>
            <a:r>
              <a:rPr lang="en-US" sz="1200" dirty="0" err="1"/>
              <a:t>Programme</a:t>
            </a:r>
            <a:r>
              <a:rPr lang="en-US" sz="1200" dirty="0"/>
              <a:t> (UNDP) in China, where she developed communication strategies and managed projects in a broad range of development areas.</a:t>
            </a:r>
          </a:p>
          <a:p>
            <a:pPr marL="117475" indent="-117475">
              <a:buFont typeface="Wingdings" panose="05000000000000000000" pitchFamily="2" charset="2"/>
              <a:buChar char="§"/>
            </a:pPr>
            <a:endParaRPr lang="en-US" sz="1200" dirty="0"/>
          </a:p>
          <a:p>
            <a:pPr marL="117475" indent="-117475">
              <a:buFont typeface="Wingdings" panose="05000000000000000000" pitchFamily="2" charset="2"/>
              <a:buChar char="§"/>
            </a:pPr>
            <a:r>
              <a:rPr lang="en-US" sz="1200" dirty="0"/>
              <a:t>B.A. in economics and international development, Sarah Lawrence College; MPP, Harvard Kennedy School (2021)</a:t>
            </a:r>
          </a:p>
        </p:txBody>
      </p:sp>
      <p:pic>
        <p:nvPicPr>
          <p:cNvPr id="2" name="Picture 1">
            <a:extLst>
              <a:ext uri="{FF2B5EF4-FFF2-40B4-BE49-F238E27FC236}">
                <a16:creationId xmlns:a16="http://schemas.microsoft.com/office/drawing/2014/main" id="{304D1D4D-22FA-475B-B3AD-8854821864BB}"/>
              </a:ext>
            </a:extLst>
          </p:cNvPr>
          <p:cNvPicPr>
            <a:picLocks noChangeAspect="1"/>
          </p:cNvPicPr>
          <p:nvPr/>
        </p:nvPicPr>
        <p:blipFill>
          <a:blip r:embed="rId9"/>
          <a:stretch>
            <a:fillRect/>
          </a:stretch>
        </p:blipFill>
        <p:spPr>
          <a:xfrm>
            <a:off x="451349" y="1004322"/>
            <a:ext cx="1673352" cy="1673352"/>
          </a:xfrm>
          <a:prstGeom prst="rect">
            <a:avLst/>
          </a:prstGeom>
        </p:spPr>
      </p:pic>
    </p:spTree>
    <p:extLst>
      <p:ext uri="{BB962C8B-B14F-4D97-AF65-F5344CB8AC3E}">
        <p14:creationId xmlns:p14="http://schemas.microsoft.com/office/powerpoint/2010/main" val="40355116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55F3F83-E969-4CB9-89C5-00AA0424B6BF}"/>
              </a:ext>
            </a:extLst>
          </p:cNvPr>
          <p:cNvPicPr>
            <a:picLocks noChangeAspect="1"/>
          </p:cNvPicPr>
          <p:nvPr/>
        </p:nvPicPr>
        <p:blipFill rotWithShape="1">
          <a:blip r:embed="rId2"/>
          <a:srcRect t="26601" b="24868"/>
          <a:stretch/>
        </p:blipFill>
        <p:spPr>
          <a:xfrm>
            <a:off x="10697497" y="6444173"/>
            <a:ext cx="1435510" cy="364666"/>
          </a:xfrm>
          <a:prstGeom prst="rect">
            <a:avLst/>
          </a:prstGeom>
        </p:spPr>
      </p:pic>
      <p:pic>
        <p:nvPicPr>
          <p:cNvPr id="5" name="Picture 4">
            <a:extLst>
              <a:ext uri="{FF2B5EF4-FFF2-40B4-BE49-F238E27FC236}">
                <a16:creationId xmlns:a16="http://schemas.microsoft.com/office/drawing/2014/main" id="{5691F38E-3A8B-400B-A2F2-9BE91FA14147}"/>
              </a:ext>
            </a:extLst>
          </p:cNvPr>
          <p:cNvPicPr>
            <a:picLocks noChangeAspect="1"/>
          </p:cNvPicPr>
          <p:nvPr/>
        </p:nvPicPr>
        <p:blipFill rotWithShape="1">
          <a:blip r:embed="rId3"/>
          <a:srcRect l="3835" t="2579" r="3692" b="3656"/>
          <a:stretch/>
        </p:blipFill>
        <p:spPr>
          <a:xfrm>
            <a:off x="11339655" y="78657"/>
            <a:ext cx="773688" cy="784484"/>
          </a:xfrm>
          <a:prstGeom prst="rect">
            <a:avLst/>
          </a:prstGeom>
        </p:spPr>
      </p:pic>
      <p:pic>
        <p:nvPicPr>
          <p:cNvPr id="6" name="Picture 5">
            <a:extLst>
              <a:ext uri="{FF2B5EF4-FFF2-40B4-BE49-F238E27FC236}">
                <a16:creationId xmlns:a16="http://schemas.microsoft.com/office/drawing/2014/main" id="{680264AD-FBD3-402A-AB5E-32ECC58CF5B7}"/>
              </a:ext>
            </a:extLst>
          </p:cNvPr>
          <p:cNvPicPr>
            <a:picLocks noChangeAspect="1"/>
          </p:cNvPicPr>
          <p:nvPr/>
        </p:nvPicPr>
        <p:blipFill rotWithShape="1">
          <a:blip r:embed="rId4"/>
          <a:srcRect l="18679" r="22792"/>
          <a:stretch/>
        </p:blipFill>
        <p:spPr>
          <a:xfrm>
            <a:off x="10406256" y="78656"/>
            <a:ext cx="818455" cy="786583"/>
          </a:xfrm>
          <a:prstGeom prst="rect">
            <a:avLst/>
          </a:prstGeom>
        </p:spPr>
      </p:pic>
      <p:cxnSp>
        <p:nvCxnSpPr>
          <p:cNvPr id="8" name="Straight Connector 7">
            <a:extLst>
              <a:ext uri="{FF2B5EF4-FFF2-40B4-BE49-F238E27FC236}">
                <a16:creationId xmlns:a16="http://schemas.microsoft.com/office/drawing/2014/main" id="{48875662-F24F-4FDC-9A4C-E4338C7535E6}"/>
              </a:ext>
            </a:extLst>
          </p:cNvPr>
          <p:cNvCxnSpPr>
            <a:cxnSpLocks/>
          </p:cNvCxnSpPr>
          <p:nvPr/>
        </p:nvCxnSpPr>
        <p:spPr>
          <a:xfrm>
            <a:off x="186811" y="216810"/>
            <a:ext cx="9851924"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10" name="TextBox 9">
            <a:extLst>
              <a:ext uri="{FF2B5EF4-FFF2-40B4-BE49-F238E27FC236}">
                <a16:creationId xmlns:a16="http://schemas.microsoft.com/office/drawing/2014/main" id="{8D4D6D6E-018A-4573-9384-CDFD903E75EF}"/>
              </a:ext>
            </a:extLst>
          </p:cNvPr>
          <p:cNvSpPr txBox="1"/>
          <p:nvPr/>
        </p:nvSpPr>
        <p:spPr>
          <a:xfrm>
            <a:off x="412955" y="216810"/>
            <a:ext cx="5683045" cy="646331"/>
          </a:xfrm>
          <a:prstGeom prst="rect">
            <a:avLst/>
          </a:prstGeom>
          <a:noFill/>
        </p:spPr>
        <p:txBody>
          <a:bodyPr wrap="square" rtlCol="0">
            <a:spAutoFit/>
          </a:bodyPr>
          <a:lstStyle/>
          <a:p>
            <a:r>
              <a:rPr lang="en-US" sz="3600" dirty="0"/>
              <a:t>Contact Information</a:t>
            </a:r>
          </a:p>
        </p:txBody>
      </p:sp>
      <p:sp>
        <p:nvSpPr>
          <p:cNvPr id="51" name="Rectangle 50">
            <a:extLst>
              <a:ext uri="{FF2B5EF4-FFF2-40B4-BE49-F238E27FC236}">
                <a16:creationId xmlns:a16="http://schemas.microsoft.com/office/drawing/2014/main" id="{798F4E62-8CCE-4860-9B44-EC89F087B384}"/>
              </a:ext>
            </a:extLst>
          </p:cNvPr>
          <p:cNvSpPr/>
          <p:nvPr/>
        </p:nvSpPr>
        <p:spPr>
          <a:xfrm>
            <a:off x="186811" y="216810"/>
            <a:ext cx="108155" cy="646314"/>
          </a:xfrm>
          <a:prstGeom prst="rect">
            <a:avLst/>
          </a:prstGeom>
          <a:solidFill>
            <a:srgbClr val="C0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7" name="Table 8">
            <a:extLst>
              <a:ext uri="{FF2B5EF4-FFF2-40B4-BE49-F238E27FC236}">
                <a16:creationId xmlns:a16="http://schemas.microsoft.com/office/drawing/2014/main" id="{71EB200A-D29A-4534-BA21-A5B0BB25FFD0}"/>
              </a:ext>
            </a:extLst>
          </p:cNvPr>
          <p:cNvGraphicFramePr>
            <a:graphicFrameLocks noGrp="1"/>
          </p:cNvGraphicFramePr>
          <p:nvPr>
            <p:extLst>
              <p:ext uri="{D42A27DB-BD31-4B8C-83A1-F6EECF244321}">
                <p14:modId xmlns:p14="http://schemas.microsoft.com/office/powerpoint/2010/main" val="205642489"/>
              </p:ext>
            </p:extLst>
          </p:nvPr>
        </p:nvGraphicFramePr>
        <p:xfrm>
          <a:off x="492543" y="2179320"/>
          <a:ext cx="11206914" cy="2499360"/>
        </p:xfrm>
        <a:graphic>
          <a:graphicData uri="http://schemas.openxmlformats.org/drawingml/2006/table">
            <a:tbl>
              <a:tblPr firstRow="1" bandRow="1">
                <a:tableStyleId>{F5AB1C69-6EDB-4FF4-983F-18BD219EF322}</a:tableStyleId>
              </a:tblPr>
              <a:tblGrid>
                <a:gridCol w="3735638">
                  <a:extLst>
                    <a:ext uri="{9D8B030D-6E8A-4147-A177-3AD203B41FA5}">
                      <a16:colId xmlns:a16="http://schemas.microsoft.com/office/drawing/2014/main" val="1419322374"/>
                    </a:ext>
                  </a:extLst>
                </a:gridCol>
                <a:gridCol w="3502655">
                  <a:extLst>
                    <a:ext uri="{9D8B030D-6E8A-4147-A177-3AD203B41FA5}">
                      <a16:colId xmlns:a16="http://schemas.microsoft.com/office/drawing/2014/main" val="606835826"/>
                    </a:ext>
                  </a:extLst>
                </a:gridCol>
                <a:gridCol w="3968621">
                  <a:extLst>
                    <a:ext uri="{9D8B030D-6E8A-4147-A177-3AD203B41FA5}">
                      <a16:colId xmlns:a16="http://schemas.microsoft.com/office/drawing/2014/main" val="3385116663"/>
                    </a:ext>
                  </a:extLst>
                </a:gridCol>
              </a:tblGrid>
              <a:tr h="370840">
                <a:tc>
                  <a:txBody>
                    <a:bodyPr/>
                    <a:lstStyle/>
                    <a:p>
                      <a:pPr algn="ctr"/>
                      <a:r>
                        <a:rPr lang="en-US" sz="2800" dirty="0">
                          <a:solidFill>
                            <a:schemeClr val="tx1"/>
                          </a:solidFill>
                          <a:latin typeface="+mj-lt"/>
                        </a:rPr>
                        <a:t>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800" dirty="0">
                          <a:solidFill>
                            <a:schemeClr val="tx1"/>
                          </a:solidFill>
                          <a:latin typeface="+mj-lt"/>
                        </a:rPr>
                        <a:t>Mobile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sz="2800" dirty="0">
                          <a:solidFill>
                            <a:schemeClr val="tx1"/>
                          </a:solidFill>
                          <a:latin typeface="+mj-lt"/>
                        </a:rPr>
                        <a:t>Email</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32697716"/>
                  </a:ext>
                </a:extLst>
              </a:tr>
              <a:tr h="370840">
                <a:tc>
                  <a:txBody>
                    <a:bodyPr/>
                    <a:lstStyle/>
                    <a:p>
                      <a:pPr rtl="0" fontAlgn="ctr">
                        <a:spcBef>
                          <a:spcPts val="0"/>
                        </a:spcBef>
                        <a:spcAft>
                          <a:spcPts val="0"/>
                        </a:spcAft>
                      </a:pPr>
                      <a:r>
                        <a:rPr lang="en-US" sz="2000" u="none" strike="noStrike" dirty="0">
                          <a:effectLst/>
                          <a:latin typeface="+mj-lt"/>
                        </a:rPr>
                        <a:t>Gwendolyn Lee</a:t>
                      </a:r>
                      <a:endParaRPr lang="en-US" sz="4400" dirty="0">
                        <a:effectLst/>
                        <a:latin typeface="+mj-lt"/>
                      </a:endParaRPr>
                    </a:p>
                  </a:txBody>
                  <a:tcPr marL="25400" marR="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spcBef>
                          <a:spcPts val="0"/>
                        </a:spcBef>
                        <a:spcAft>
                          <a:spcPts val="0"/>
                        </a:spcAft>
                      </a:pPr>
                      <a:r>
                        <a:rPr lang="en-US" sz="2000" u="none" strike="noStrike" dirty="0">
                          <a:effectLst/>
                          <a:latin typeface="+mj-lt"/>
                        </a:rPr>
                        <a:t>310-882-9681</a:t>
                      </a:r>
                      <a:endParaRPr lang="en-US" sz="4400" dirty="0">
                        <a:effectLst/>
                        <a:latin typeface="+mj-lt"/>
                      </a:endParaRPr>
                    </a:p>
                  </a:txBody>
                  <a:tcPr marL="25400" marR="254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spcBef>
                          <a:spcPts val="0"/>
                        </a:spcBef>
                        <a:spcAft>
                          <a:spcPts val="0"/>
                        </a:spcAft>
                      </a:pPr>
                      <a:r>
                        <a:rPr lang="en-US" sz="2000" u="none" strike="noStrike" dirty="0">
                          <a:effectLst/>
                          <a:latin typeface="+mj-lt"/>
                        </a:rPr>
                        <a:t>gwendolyn_lee@hks.harvard.edu</a:t>
                      </a:r>
                      <a:endParaRPr lang="en-US" sz="4400" dirty="0">
                        <a:effectLst/>
                        <a:latin typeface="+mj-lt"/>
                      </a:endParaRPr>
                    </a:p>
                  </a:txBody>
                  <a:tcPr marL="25400" marR="254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00936893"/>
                  </a:ext>
                </a:extLst>
              </a:tr>
              <a:tr h="370840">
                <a:tc>
                  <a:txBody>
                    <a:bodyPr/>
                    <a:lstStyle/>
                    <a:p>
                      <a:pPr rtl="0" fontAlgn="ctr">
                        <a:spcBef>
                          <a:spcPts val="0"/>
                        </a:spcBef>
                        <a:spcAft>
                          <a:spcPts val="0"/>
                        </a:spcAft>
                      </a:pPr>
                      <a:r>
                        <a:rPr lang="en-US" sz="2000" u="none" strike="noStrike" dirty="0">
                          <a:effectLst/>
                          <a:latin typeface="+mj-lt"/>
                        </a:rPr>
                        <a:t>Mia Li</a:t>
                      </a:r>
                      <a:endParaRPr lang="en-US" sz="4400" dirty="0">
                        <a:effectLst/>
                        <a:latin typeface="+mj-lt"/>
                      </a:endParaRPr>
                    </a:p>
                  </a:txBody>
                  <a:tcPr marL="25400" marR="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spcBef>
                          <a:spcPts val="0"/>
                        </a:spcBef>
                        <a:spcAft>
                          <a:spcPts val="0"/>
                        </a:spcAft>
                      </a:pPr>
                      <a:r>
                        <a:rPr lang="en-US" sz="2000" u="none" strike="noStrike" dirty="0">
                          <a:effectLst/>
                          <a:latin typeface="+mj-lt"/>
                        </a:rPr>
                        <a:t>617-852-1662</a:t>
                      </a:r>
                      <a:endParaRPr lang="en-US" sz="4400" dirty="0">
                        <a:effectLst/>
                        <a:latin typeface="+mj-lt"/>
                      </a:endParaRPr>
                    </a:p>
                  </a:txBody>
                  <a:tcPr marL="25400" marR="25400" marT="25400" marB="2540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b">
                        <a:spcBef>
                          <a:spcPts val="0"/>
                        </a:spcBef>
                        <a:spcAft>
                          <a:spcPts val="0"/>
                        </a:spcAft>
                      </a:pPr>
                      <a:r>
                        <a:rPr lang="en-US" sz="2000" u="none" strike="noStrike" dirty="0">
                          <a:effectLst/>
                          <a:latin typeface="+mj-lt"/>
                        </a:rPr>
                        <a:t>miamayixuanli@hks.harvard.edu</a:t>
                      </a:r>
                      <a:endParaRPr lang="en-US" sz="4400" dirty="0">
                        <a:effectLst/>
                        <a:latin typeface="+mj-lt"/>
                      </a:endParaRPr>
                    </a:p>
                  </a:txBody>
                  <a:tcPr marL="25400" marR="25400" marT="25400" marB="2540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806573610"/>
                  </a:ext>
                </a:extLst>
              </a:tr>
              <a:tr h="370840">
                <a:tc>
                  <a:txBody>
                    <a:bodyPr/>
                    <a:lstStyle/>
                    <a:p>
                      <a:pPr rtl="0" fontAlgn="ctr">
                        <a:spcBef>
                          <a:spcPts val="0"/>
                        </a:spcBef>
                        <a:spcAft>
                          <a:spcPts val="0"/>
                        </a:spcAft>
                      </a:pPr>
                      <a:r>
                        <a:rPr lang="en-US" sz="2000" u="none" strike="noStrike" dirty="0">
                          <a:effectLst/>
                          <a:latin typeface="+mj-lt"/>
                        </a:rPr>
                        <a:t>Christina Wu</a:t>
                      </a:r>
                      <a:endParaRPr lang="en-US" sz="2000" dirty="0">
                        <a:effectLst/>
                        <a:latin typeface="+mj-lt"/>
                      </a:endParaRPr>
                    </a:p>
                  </a:txBody>
                  <a:tcPr marL="25400" marR="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spcBef>
                          <a:spcPts val="0"/>
                        </a:spcBef>
                        <a:spcAft>
                          <a:spcPts val="0"/>
                        </a:spcAft>
                      </a:pPr>
                      <a:r>
                        <a:rPr lang="en-US" sz="2000" u="none" strike="noStrike" dirty="0">
                          <a:effectLst/>
                          <a:latin typeface="+mj-lt"/>
                        </a:rPr>
                        <a:t>443-745-8151</a:t>
                      </a:r>
                      <a:endParaRPr lang="en-US" sz="2000" dirty="0">
                        <a:effectLst/>
                        <a:latin typeface="+mj-lt"/>
                      </a:endParaRPr>
                    </a:p>
                  </a:txBody>
                  <a:tcPr marL="25400" marR="254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spcBef>
                          <a:spcPts val="0"/>
                        </a:spcBef>
                        <a:spcAft>
                          <a:spcPts val="0"/>
                        </a:spcAft>
                      </a:pPr>
                      <a:r>
                        <a:rPr lang="en-US" sz="2000" u="none" strike="noStrike" dirty="0">
                          <a:effectLst/>
                          <a:latin typeface="+mj-lt"/>
                        </a:rPr>
                        <a:t>christinawu@hsph.harvard.edu</a:t>
                      </a:r>
                      <a:endParaRPr lang="en-US" sz="2000" dirty="0">
                        <a:effectLst/>
                        <a:latin typeface="+mj-lt"/>
                      </a:endParaRPr>
                    </a:p>
                  </a:txBody>
                  <a:tcPr marL="25400" marR="254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4269676174"/>
                  </a:ext>
                </a:extLst>
              </a:tr>
              <a:tr h="370840">
                <a:tc>
                  <a:txBody>
                    <a:bodyPr/>
                    <a:lstStyle/>
                    <a:p>
                      <a:pPr rtl="0" fontAlgn="ctr">
                        <a:spcBef>
                          <a:spcPts val="0"/>
                        </a:spcBef>
                        <a:spcAft>
                          <a:spcPts val="0"/>
                        </a:spcAft>
                      </a:pPr>
                      <a:r>
                        <a:rPr lang="en-US" sz="2000" dirty="0">
                          <a:effectLst/>
                          <a:latin typeface="+mj-lt"/>
                        </a:rPr>
                        <a:t>Melia Henderson</a:t>
                      </a:r>
                    </a:p>
                  </a:txBody>
                  <a:tcPr marL="25400" marR="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spcBef>
                          <a:spcPts val="0"/>
                        </a:spcBef>
                        <a:spcAft>
                          <a:spcPts val="0"/>
                        </a:spcAft>
                      </a:pPr>
                      <a:r>
                        <a:rPr lang="en-US" sz="2000" b="0" dirty="0">
                          <a:effectLst/>
                          <a:latin typeface="+mj-lt"/>
                        </a:rPr>
                        <a:t>510-593-7359</a:t>
                      </a:r>
                    </a:p>
                  </a:txBody>
                  <a:tcPr marL="25400" marR="254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spcBef>
                          <a:spcPts val="0"/>
                        </a:spcBef>
                        <a:spcAft>
                          <a:spcPts val="0"/>
                        </a:spcAft>
                      </a:pPr>
                      <a:r>
                        <a:rPr lang="en-US" sz="2000" b="0" dirty="0" err="1">
                          <a:effectLst/>
                          <a:latin typeface="+mj-lt"/>
                        </a:rPr>
                        <a:t>meliahenderson@college.harvard.edu</a:t>
                      </a:r>
                      <a:endParaRPr lang="en-US" sz="2000" b="0" dirty="0">
                        <a:effectLst/>
                        <a:latin typeface="+mj-lt"/>
                      </a:endParaRPr>
                    </a:p>
                  </a:txBody>
                  <a:tcPr marL="25400" marR="254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03207038"/>
                  </a:ext>
                </a:extLst>
              </a:tr>
              <a:tr h="370840">
                <a:tc>
                  <a:txBody>
                    <a:bodyPr/>
                    <a:lstStyle/>
                    <a:p>
                      <a:pPr rtl="0" fontAlgn="ctr">
                        <a:spcBef>
                          <a:spcPts val="0"/>
                        </a:spcBef>
                        <a:spcAft>
                          <a:spcPts val="0"/>
                        </a:spcAft>
                      </a:pPr>
                      <a:r>
                        <a:rPr lang="en-US" sz="2000" u="none" strike="noStrike" dirty="0">
                          <a:effectLst/>
                          <a:latin typeface="+mj-lt"/>
                        </a:rPr>
                        <a:t>Rob MacGregor</a:t>
                      </a:r>
                      <a:endParaRPr lang="en-US" sz="2000" dirty="0">
                        <a:effectLst/>
                        <a:latin typeface="+mj-lt"/>
                      </a:endParaRPr>
                    </a:p>
                  </a:txBody>
                  <a:tcPr marL="25400" marR="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spcBef>
                          <a:spcPts val="0"/>
                        </a:spcBef>
                        <a:spcAft>
                          <a:spcPts val="0"/>
                        </a:spcAft>
                      </a:pPr>
                      <a:r>
                        <a:rPr lang="en-US" sz="2000" u="none" strike="noStrike" dirty="0">
                          <a:effectLst/>
                          <a:latin typeface="+mj-lt"/>
                        </a:rPr>
                        <a:t>650-759-9452</a:t>
                      </a:r>
                      <a:endParaRPr lang="en-US" sz="2000" dirty="0">
                        <a:effectLst/>
                        <a:latin typeface="+mj-lt"/>
                      </a:endParaRPr>
                    </a:p>
                  </a:txBody>
                  <a:tcPr marL="25400" marR="254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spcBef>
                          <a:spcPts val="0"/>
                        </a:spcBef>
                        <a:spcAft>
                          <a:spcPts val="0"/>
                        </a:spcAft>
                      </a:pPr>
                      <a:r>
                        <a:rPr lang="en-US" sz="2000" u="none" strike="noStrike" dirty="0">
                          <a:effectLst/>
                          <a:latin typeface="+mj-lt"/>
                        </a:rPr>
                        <a:t>rmacgregor@hks.harvard.edu</a:t>
                      </a:r>
                      <a:endParaRPr lang="en-US" sz="2000" dirty="0">
                        <a:effectLst/>
                        <a:latin typeface="+mj-lt"/>
                      </a:endParaRPr>
                    </a:p>
                  </a:txBody>
                  <a:tcPr marL="25400" marR="25400" marT="25400" marB="2540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6621115"/>
                  </a:ext>
                </a:extLst>
              </a:tr>
            </a:tbl>
          </a:graphicData>
        </a:graphic>
      </p:graphicFrame>
    </p:spTree>
    <p:extLst>
      <p:ext uri="{BB962C8B-B14F-4D97-AF65-F5344CB8AC3E}">
        <p14:creationId xmlns:p14="http://schemas.microsoft.com/office/powerpoint/2010/main" val="30283284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430DC68639FDF146B3F70116DC246045" ma:contentTypeVersion="7" ma:contentTypeDescription="Create a new document." ma:contentTypeScope="" ma:versionID="e2f0d7856a7994f29ebaa99afe9bbf1b">
  <xsd:schema xmlns:xsd="http://www.w3.org/2001/XMLSchema" xmlns:xs="http://www.w3.org/2001/XMLSchema" xmlns:p="http://schemas.microsoft.com/office/2006/metadata/properties" xmlns:ns3="b97af7af-48db-493a-8ac3-61ea9371757f" xmlns:ns4="60bc6ea4-26e1-458b-8dfa-dd2bb81019ba" targetNamespace="http://schemas.microsoft.com/office/2006/metadata/properties" ma:root="true" ma:fieldsID="7d182246a51871c2ae325a82b1abd38b" ns3:_="" ns4:_="">
    <xsd:import namespace="b97af7af-48db-493a-8ac3-61ea9371757f"/>
    <xsd:import namespace="60bc6ea4-26e1-458b-8dfa-dd2bb81019ba"/>
    <xsd:element name="properties">
      <xsd:complexType>
        <xsd:sequence>
          <xsd:element name="documentManagement">
            <xsd:complexType>
              <xsd:all>
                <xsd:element ref="ns3:MediaServiceMetadata" minOccurs="0"/>
                <xsd:element ref="ns3:MediaServiceFastMetadata" minOccurs="0"/>
                <xsd:element ref="ns3:MediaServiceAutoKeyPoints" minOccurs="0"/>
                <xsd:element ref="ns3:MediaServiceKeyPoints" minOccurs="0"/>
                <xsd:element ref="ns4:SharedWithUsers" minOccurs="0"/>
                <xsd:element ref="ns4:SharedWithDetails" minOccurs="0"/>
                <xsd:element ref="ns4:SharingHintHash"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97af7af-48db-493a-8ac3-61ea9371757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KeyPoints" ma:index="10" nillable="true" ma:displayName="MediaServiceAutoKeyPoints" ma:hidden="true" ma:internalName="MediaServiceAutoKeyPoints" ma:readOnly="true">
      <xsd:simpleType>
        <xsd:restriction base="dms:Note"/>
      </xsd:simpleType>
    </xsd:element>
    <xsd:element name="MediaServiceKeyPoints" ma:index="11"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0bc6ea4-26e1-458b-8dfa-dd2bb81019ba"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SharingHintHash" ma:index="14"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32B07DA1-408D-44A6-BDD5-76E89344E486}">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97af7af-48db-493a-8ac3-61ea9371757f"/>
    <ds:schemaRef ds:uri="60bc6ea4-26e1-458b-8dfa-dd2bb81019b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CF47566-0628-4FC8-ABA3-6871CF473B7F}">
  <ds:schemaRefs>
    <ds:schemaRef ds:uri="http://schemas.microsoft.com/sharepoint/v3/contenttype/forms"/>
  </ds:schemaRefs>
</ds:datastoreItem>
</file>

<file path=customXml/itemProps3.xml><?xml version="1.0" encoding="utf-8"?>
<ds:datastoreItem xmlns:ds="http://schemas.openxmlformats.org/officeDocument/2006/customXml" ds:itemID="{23FA4858-00EF-48F4-ABB8-9E28A12E8FBB}">
  <ds:schemaRefs>
    <ds:schemaRef ds:uri="http://schemas.microsoft.com/office/2006/metadata/properties"/>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317</TotalTime>
  <Words>478</Words>
  <Application>Microsoft Office PowerPoint</Application>
  <PresentationFormat>Widescreen</PresentationFormat>
  <Paragraphs>50</Paragraphs>
  <Slides>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vt:i4>
      </vt:variant>
    </vt:vector>
  </HeadingPairs>
  <TitlesOfParts>
    <vt:vector size="7" baseType="lpstr">
      <vt:lpstr>Arial</vt:lpstr>
      <vt:lpstr>Calibri</vt:lpstr>
      <vt:lpstr>Calibri Light</vt:lpstr>
      <vt:lpstr>Wingdings</vt:lpstr>
      <vt:lpstr>Office Theme</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MacGregor, Rob</dc:creator>
  <cp:lastModifiedBy>MacGregor, Rob</cp:lastModifiedBy>
  <cp:revision>26</cp:revision>
  <dcterms:created xsi:type="dcterms:W3CDTF">2020-02-02T19:38:45Z</dcterms:created>
  <dcterms:modified xsi:type="dcterms:W3CDTF">2020-02-06T16:24:28Z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0x010100430DC68639FDF146B3F70116DC246045</vt:lpwstr>
  </property>
</Properties>
</file>

<file path=docProps/thumbnail.jpeg>
</file>